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285" r:id="rId1"/>
  </p:sldMasterIdLst>
  <p:notesMasterIdLst>
    <p:notesMasterId r:id="rId36"/>
  </p:notesMasterIdLst>
  <p:handoutMasterIdLst>
    <p:handoutMasterId r:id="rId37"/>
  </p:handoutMasterIdLst>
  <p:sldIdLst>
    <p:sldId id="2076138237" r:id="rId2"/>
    <p:sldId id="2147469882" r:id="rId3"/>
    <p:sldId id="2051" r:id="rId4"/>
    <p:sldId id="2076138243" r:id="rId5"/>
    <p:sldId id="2076138251" r:id="rId6"/>
    <p:sldId id="2076138254" r:id="rId7"/>
    <p:sldId id="2076138256" r:id="rId8"/>
    <p:sldId id="2147469879" r:id="rId9"/>
    <p:sldId id="2076138255" r:id="rId10"/>
    <p:sldId id="2076138252" r:id="rId11"/>
    <p:sldId id="2147469877" r:id="rId12"/>
    <p:sldId id="2076138258" r:id="rId13"/>
    <p:sldId id="2147469880" r:id="rId14"/>
    <p:sldId id="2076138257" r:id="rId15"/>
    <p:sldId id="2147469871" r:id="rId16"/>
    <p:sldId id="2147469866" r:id="rId17"/>
    <p:sldId id="2147469872" r:id="rId18"/>
    <p:sldId id="2147469874" r:id="rId19"/>
    <p:sldId id="2147468696" r:id="rId20"/>
    <p:sldId id="2147468699" r:id="rId21"/>
    <p:sldId id="2147468706" r:id="rId22"/>
    <p:sldId id="2147468700" r:id="rId23"/>
    <p:sldId id="2147468708" r:id="rId24"/>
    <p:sldId id="2147468701" r:id="rId25"/>
    <p:sldId id="2147468702" r:id="rId26"/>
    <p:sldId id="2147468703" r:id="rId27"/>
    <p:sldId id="2147469881" r:id="rId28"/>
    <p:sldId id="2147468707" r:id="rId29"/>
    <p:sldId id="2147469865" r:id="rId30"/>
    <p:sldId id="2147469864" r:id="rId31"/>
    <p:sldId id="2147469878" r:id="rId32"/>
    <p:sldId id="2147469863" r:id="rId33"/>
    <p:sldId id="2147469883" r:id="rId34"/>
    <p:sldId id="207613823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38B656EC-D568-4EF7-8842-9FA1AE1192C9}">
          <p14:sldIdLst>
            <p14:sldId id="2076138237"/>
            <p14:sldId id="2147469882"/>
          </p14:sldIdLst>
        </p14:section>
        <p14:section name="Agenda" id="{82BFF96B-6F92-4676-A990-CF72A7BAECE2}">
          <p14:sldIdLst>
            <p14:sldId id="2051"/>
          </p14:sldIdLst>
        </p14:section>
        <p14:section name="Power BI integration in Power Apps" id="{3D2F48CA-BEB3-491E-A067-4FBF3F78FE76}">
          <p14:sldIdLst>
            <p14:sldId id="2076138243"/>
            <p14:sldId id="2076138251"/>
            <p14:sldId id="2076138254"/>
            <p14:sldId id="2076138256"/>
            <p14:sldId id="2147469879"/>
            <p14:sldId id="2076138255"/>
          </p14:sldIdLst>
        </p14:section>
        <p14:section name="Reporting options on Dataverse data" id="{7F3F45DE-A302-4889-8ABE-AEF269A08FDC}">
          <p14:sldIdLst>
            <p14:sldId id="2076138252"/>
            <p14:sldId id="2147469877"/>
            <p14:sldId id="2076138258"/>
            <p14:sldId id="2147469880"/>
            <p14:sldId id="2076138257"/>
          </p14:sldIdLst>
        </p14:section>
        <p14:section name="Connecting Power BI to Dataverse" id="{DB06723B-EE1C-4F38-8C1D-D6CDF774A6F9}">
          <p14:sldIdLst>
            <p14:sldId id="2147469871"/>
            <p14:sldId id="2147469866"/>
            <p14:sldId id="2147469872"/>
            <p14:sldId id="2147469874"/>
            <p14:sldId id="2147468696"/>
            <p14:sldId id="2147468699"/>
            <p14:sldId id="2147468706"/>
            <p14:sldId id="2147468700"/>
            <p14:sldId id="2147468708"/>
            <p14:sldId id="2147468701"/>
            <p14:sldId id="2147468702"/>
            <p14:sldId id="2147468703"/>
            <p14:sldId id="2147469881"/>
            <p14:sldId id="2147468707"/>
          </p14:sldIdLst>
        </p14:section>
        <p14:section name="Resources" id="{F5281555-1687-4728-84EF-1754846638A9}">
          <p14:sldIdLst>
            <p14:sldId id="2147469865"/>
            <p14:sldId id="2147469864"/>
            <p14:sldId id="2147469878"/>
            <p14:sldId id="2147469863"/>
            <p14:sldId id="2147469883"/>
          </p14:sldIdLst>
        </p14:section>
        <p14:section name="Thank you" id="{BD578AF3-496E-4792-A998-9396B21A18DB}">
          <p14:sldIdLst>
            <p14:sldId id="207613823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4678"/>
    <a:srgbClr val="50E6FF"/>
    <a:srgbClr val="D83B01"/>
    <a:srgbClr val="323F60"/>
    <a:srgbClr val="EAE4DC"/>
    <a:srgbClr val="E6E6E6"/>
    <a:srgbClr val="D59DFF"/>
    <a:srgbClr val="770180"/>
    <a:srgbClr val="FF9349"/>
    <a:srgbClr val="007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5C750A-130A-49C4-8348-07EB35644917}" v="781" dt="2021-11-19T18:30:59.5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357" autoAdjust="0"/>
  </p:normalViewPr>
  <p:slideViewPr>
    <p:cSldViewPr snapToGrid="0">
      <p:cViewPr varScale="1">
        <p:scale>
          <a:sx n="107" d="100"/>
          <a:sy n="107" d="100"/>
        </p:scale>
        <p:origin x="152" y="76"/>
      </p:cViewPr>
      <p:guideLst/>
    </p:cSldViewPr>
  </p:slideViewPr>
  <p:outlineViewPr>
    <p:cViewPr>
      <p:scale>
        <a:sx n="33" d="100"/>
        <a:sy n="33" d="100"/>
      </p:scale>
      <p:origin x="0" y="-156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265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FA1D13-9BB5-4193-B17C-6B838EFAE854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398EBE0-F2CD-446E-B1DC-7401321E5CF3}">
      <dgm:prSet/>
      <dgm:spPr/>
      <dgm:t>
        <a:bodyPr/>
        <a:lstStyle/>
        <a:p>
          <a:r>
            <a:rPr lang="en-US" dirty="0"/>
            <a:t>Expand the usability and value of your apps</a:t>
          </a:r>
        </a:p>
      </dgm:t>
    </dgm:pt>
    <dgm:pt modelId="{9E2A6F82-270D-4601-BFF9-812C9B279662}" type="parTrans" cxnId="{93EA2C10-6849-48D3-9D76-107D5A18BC34}">
      <dgm:prSet/>
      <dgm:spPr/>
      <dgm:t>
        <a:bodyPr/>
        <a:lstStyle/>
        <a:p>
          <a:endParaRPr lang="en-US"/>
        </a:p>
      </dgm:t>
    </dgm:pt>
    <dgm:pt modelId="{40728A86-F417-442F-A30F-E3D755DD37D3}" type="sibTrans" cxnId="{93EA2C10-6849-48D3-9D76-107D5A18BC34}">
      <dgm:prSet/>
      <dgm:spPr/>
      <dgm:t>
        <a:bodyPr/>
        <a:lstStyle/>
        <a:p>
          <a:endParaRPr lang="en-US"/>
        </a:p>
      </dgm:t>
    </dgm:pt>
    <dgm:pt modelId="{AE3E99C6-B7EC-4133-B7BD-F119F6A94926}">
      <dgm:prSet/>
      <dgm:spPr/>
      <dgm:t>
        <a:bodyPr/>
        <a:lstStyle/>
        <a:p>
          <a:r>
            <a:rPr lang="en-US" dirty="0"/>
            <a:t>Add a 360º overview for users / managers</a:t>
          </a:r>
        </a:p>
      </dgm:t>
    </dgm:pt>
    <dgm:pt modelId="{62EF7E91-A164-4A7B-94EA-7181F4601639}" type="parTrans" cxnId="{01DFBE8D-65F1-4DE9-943B-CACC09726B7D}">
      <dgm:prSet/>
      <dgm:spPr/>
      <dgm:t>
        <a:bodyPr/>
        <a:lstStyle/>
        <a:p>
          <a:endParaRPr lang="en-US"/>
        </a:p>
      </dgm:t>
    </dgm:pt>
    <dgm:pt modelId="{0E050EBA-700E-4569-9D55-10E3B6C40D3E}" type="sibTrans" cxnId="{01DFBE8D-65F1-4DE9-943B-CACC09726B7D}">
      <dgm:prSet/>
      <dgm:spPr/>
      <dgm:t>
        <a:bodyPr/>
        <a:lstStyle/>
        <a:p>
          <a:endParaRPr lang="en-US"/>
        </a:p>
      </dgm:t>
    </dgm:pt>
    <dgm:pt modelId="{B38B04F3-65D2-43FE-A92A-32609759841D}">
      <dgm:prSet/>
      <dgm:spPr/>
      <dgm:t>
        <a:bodyPr/>
        <a:lstStyle/>
        <a:p>
          <a:r>
            <a:rPr lang="en-US" dirty="0"/>
            <a:t>Dataverse data – Without 50K row limits</a:t>
          </a:r>
        </a:p>
      </dgm:t>
    </dgm:pt>
    <dgm:pt modelId="{D1E36E20-6835-42CC-B711-F7D2ED304164}" type="parTrans" cxnId="{BD08900C-0E40-4DB4-B841-BC0BB50D63AD}">
      <dgm:prSet/>
      <dgm:spPr/>
      <dgm:t>
        <a:bodyPr/>
        <a:lstStyle/>
        <a:p>
          <a:endParaRPr lang="en-US"/>
        </a:p>
      </dgm:t>
    </dgm:pt>
    <dgm:pt modelId="{52EFCA55-D399-44F0-BFDD-C890F4A73115}" type="sibTrans" cxnId="{BD08900C-0E40-4DB4-B841-BC0BB50D63AD}">
      <dgm:prSet/>
      <dgm:spPr/>
      <dgm:t>
        <a:bodyPr/>
        <a:lstStyle/>
        <a:p>
          <a:endParaRPr lang="en-US"/>
        </a:p>
      </dgm:t>
    </dgm:pt>
    <dgm:pt modelId="{5AF8145A-55B1-4B67-843E-8E9214F79D3B}">
      <dgm:prSet/>
      <dgm:spPr/>
      <dgm:t>
        <a:bodyPr/>
        <a:lstStyle/>
        <a:p>
          <a:r>
            <a:rPr lang="en-US" dirty="0"/>
            <a:t>External data – Combine without lift-and-shift</a:t>
          </a:r>
        </a:p>
      </dgm:t>
    </dgm:pt>
    <dgm:pt modelId="{B8F1640A-563B-4DBA-84AB-D2D1F46C919D}" type="parTrans" cxnId="{6F560A98-C966-409C-BC88-6E6DF980DC16}">
      <dgm:prSet/>
      <dgm:spPr/>
      <dgm:t>
        <a:bodyPr/>
        <a:lstStyle/>
        <a:p>
          <a:endParaRPr lang="en-US"/>
        </a:p>
      </dgm:t>
    </dgm:pt>
    <dgm:pt modelId="{9E63F898-E802-4E98-AE6E-615724C12B0E}" type="sibTrans" cxnId="{6F560A98-C966-409C-BC88-6E6DF980DC16}">
      <dgm:prSet/>
      <dgm:spPr/>
      <dgm:t>
        <a:bodyPr/>
        <a:lstStyle/>
        <a:p>
          <a:endParaRPr lang="en-US"/>
        </a:p>
      </dgm:t>
    </dgm:pt>
    <dgm:pt modelId="{3F991BB9-437A-49F6-8409-EA3C0975D7FC}">
      <dgm:prSet/>
      <dgm:spPr/>
      <dgm:t>
        <a:bodyPr/>
        <a:lstStyle/>
        <a:p>
          <a:r>
            <a:rPr lang="en-US" dirty="0"/>
            <a:t>Contextual Reports</a:t>
          </a:r>
        </a:p>
      </dgm:t>
    </dgm:pt>
    <dgm:pt modelId="{98C6AA16-BAF4-4332-8DB8-B633D1CCC070}" type="parTrans" cxnId="{4438F4F4-3154-49CF-89B2-3661AF799D2C}">
      <dgm:prSet/>
      <dgm:spPr/>
      <dgm:t>
        <a:bodyPr/>
        <a:lstStyle/>
        <a:p>
          <a:endParaRPr lang="en-US"/>
        </a:p>
      </dgm:t>
    </dgm:pt>
    <dgm:pt modelId="{9ADBC39F-862F-4FAE-AA11-5D2957CD3ACD}" type="sibTrans" cxnId="{4438F4F4-3154-49CF-89B2-3661AF799D2C}">
      <dgm:prSet/>
      <dgm:spPr/>
      <dgm:t>
        <a:bodyPr/>
        <a:lstStyle/>
        <a:p>
          <a:endParaRPr lang="en-US"/>
        </a:p>
      </dgm:t>
    </dgm:pt>
    <dgm:pt modelId="{8839A9DD-922C-4A0F-9CA6-ECCC559392CB}">
      <dgm:prSet/>
      <dgm:spPr/>
      <dgm:t>
        <a:bodyPr/>
        <a:lstStyle/>
        <a:p>
          <a:r>
            <a:rPr lang="en-US" dirty="0"/>
            <a:t>360º View from within an individual record</a:t>
          </a:r>
        </a:p>
      </dgm:t>
    </dgm:pt>
    <dgm:pt modelId="{F87568D9-ECBC-44D2-A7DF-EC977ECE998A}" type="parTrans" cxnId="{6D1F7CF8-6ADC-49F2-8473-C18B372BBA55}">
      <dgm:prSet/>
      <dgm:spPr/>
      <dgm:t>
        <a:bodyPr/>
        <a:lstStyle/>
        <a:p>
          <a:endParaRPr lang="en-US"/>
        </a:p>
      </dgm:t>
    </dgm:pt>
    <dgm:pt modelId="{57609724-042A-4943-8056-55CC0530C236}" type="sibTrans" cxnId="{6D1F7CF8-6ADC-49F2-8473-C18B372BBA55}">
      <dgm:prSet/>
      <dgm:spPr/>
      <dgm:t>
        <a:bodyPr/>
        <a:lstStyle/>
        <a:p>
          <a:endParaRPr lang="en-US"/>
        </a:p>
      </dgm:t>
    </dgm:pt>
    <dgm:pt modelId="{B0861FDE-13D8-411F-9D29-6893A714600F}">
      <dgm:prSet/>
      <dgm:spPr/>
      <dgm:t>
        <a:bodyPr/>
        <a:lstStyle/>
        <a:p>
          <a:r>
            <a:rPr lang="en-US" dirty="0"/>
            <a:t>Finally – The real benefit:</a:t>
          </a:r>
        </a:p>
      </dgm:t>
    </dgm:pt>
    <dgm:pt modelId="{E272303B-CED5-42F2-97C5-F0A60EAC16CC}" type="parTrans" cxnId="{1FD64763-F256-4701-8C0A-349DDADD47E6}">
      <dgm:prSet/>
      <dgm:spPr/>
      <dgm:t>
        <a:bodyPr/>
        <a:lstStyle/>
        <a:p>
          <a:endParaRPr lang="en-US"/>
        </a:p>
      </dgm:t>
    </dgm:pt>
    <dgm:pt modelId="{E932759D-0911-4F54-93E3-FA96BE31885B}" type="sibTrans" cxnId="{1FD64763-F256-4701-8C0A-349DDADD47E6}">
      <dgm:prSet/>
      <dgm:spPr/>
      <dgm:t>
        <a:bodyPr/>
        <a:lstStyle/>
        <a:p>
          <a:endParaRPr lang="en-US"/>
        </a:p>
      </dgm:t>
    </dgm:pt>
    <dgm:pt modelId="{2E504ECD-123D-4AEB-9F68-FD2D4430DA0A}">
      <dgm:prSet/>
      <dgm:spPr/>
      <dgm:t>
        <a:bodyPr/>
        <a:lstStyle/>
        <a:p>
          <a:r>
            <a:rPr lang="en-US" dirty="0"/>
            <a:t>Power BI is the best way to expose the value of the data in your app to Business Decision Makers</a:t>
          </a:r>
        </a:p>
      </dgm:t>
    </dgm:pt>
    <dgm:pt modelId="{27843292-02EA-41A0-B2BB-1776A597A197}" type="parTrans" cxnId="{8953D84B-E3A7-4177-B7BD-7FDA8AF7D78F}">
      <dgm:prSet/>
      <dgm:spPr/>
      <dgm:t>
        <a:bodyPr/>
        <a:lstStyle/>
        <a:p>
          <a:endParaRPr lang="en-US"/>
        </a:p>
      </dgm:t>
    </dgm:pt>
    <dgm:pt modelId="{EA59B4E2-8A92-4CBE-AACF-9763540845DF}" type="sibTrans" cxnId="{8953D84B-E3A7-4177-B7BD-7FDA8AF7D78F}">
      <dgm:prSet/>
      <dgm:spPr/>
      <dgm:t>
        <a:bodyPr/>
        <a:lstStyle/>
        <a:p>
          <a:endParaRPr lang="en-US"/>
        </a:p>
      </dgm:t>
    </dgm:pt>
    <dgm:pt modelId="{415A1EAF-1D51-420B-97C1-794A8CA18F47}">
      <dgm:prSet/>
      <dgm:spPr/>
      <dgm:t>
        <a:bodyPr/>
        <a:lstStyle/>
        <a:p>
          <a:r>
            <a:rPr lang="en-US" dirty="0"/>
            <a:t>Increase speed and completeness of adoption </a:t>
          </a:r>
        </a:p>
      </dgm:t>
    </dgm:pt>
    <dgm:pt modelId="{0E52894D-E13E-4153-9CA3-B60E72142784}" type="parTrans" cxnId="{3C701D70-7BA5-4B83-9486-0C18A3756D5D}">
      <dgm:prSet/>
      <dgm:spPr/>
      <dgm:t>
        <a:bodyPr/>
        <a:lstStyle/>
        <a:p>
          <a:endParaRPr lang="en-US"/>
        </a:p>
      </dgm:t>
    </dgm:pt>
    <dgm:pt modelId="{7E2530A9-2054-4A2E-A875-29BE956A7143}" type="sibTrans" cxnId="{3C701D70-7BA5-4B83-9486-0C18A3756D5D}">
      <dgm:prSet/>
      <dgm:spPr/>
      <dgm:t>
        <a:bodyPr/>
        <a:lstStyle/>
        <a:p>
          <a:endParaRPr lang="en-US"/>
        </a:p>
      </dgm:t>
    </dgm:pt>
    <dgm:pt modelId="{F0E6E913-3091-4ED5-8701-5BECE45AE1B4}">
      <dgm:prSet/>
      <dgm:spPr/>
      <dgm:t>
        <a:bodyPr/>
        <a:lstStyle/>
        <a:p>
          <a:r>
            <a:rPr lang="en-US" dirty="0"/>
            <a:t>Built-in Artificial Intelligence over your data</a:t>
          </a:r>
        </a:p>
      </dgm:t>
    </dgm:pt>
    <dgm:pt modelId="{E19B8D62-3A92-4BB1-9F7C-D6C1E00CB059}" type="parTrans" cxnId="{0836339B-9FD4-4892-BC62-93E677EB2D1E}">
      <dgm:prSet/>
      <dgm:spPr/>
      <dgm:t>
        <a:bodyPr/>
        <a:lstStyle/>
        <a:p>
          <a:endParaRPr lang="en-US"/>
        </a:p>
      </dgm:t>
    </dgm:pt>
    <dgm:pt modelId="{337FB58B-064A-4B73-A42D-913C5CFAA1BD}" type="sibTrans" cxnId="{0836339B-9FD4-4892-BC62-93E677EB2D1E}">
      <dgm:prSet/>
      <dgm:spPr/>
      <dgm:t>
        <a:bodyPr/>
        <a:lstStyle/>
        <a:p>
          <a:endParaRPr lang="en-US"/>
        </a:p>
      </dgm:t>
    </dgm:pt>
    <dgm:pt modelId="{C66A636E-26FA-4F2E-81B1-B4D5C2166D49}" type="pres">
      <dgm:prSet presAssocID="{2CFA1D13-9BB5-4193-B17C-6B838EFAE854}" presName="linear" presStyleCnt="0">
        <dgm:presLayoutVars>
          <dgm:dir/>
          <dgm:animLvl val="lvl"/>
          <dgm:resizeHandles val="exact"/>
        </dgm:presLayoutVars>
      </dgm:prSet>
      <dgm:spPr/>
    </dgm:pt>
    <dgm:pt modelId="{92BB8AEB-98A9-445A-BF6F-7F37D19EB662}" type="pres">
      <dgm:prSet presAssocID="{A398EBE0-F2CD-446E-B1DC-7401321E5CF3}" presName="parentLin" presStyleCnt="0"/>
      <dgm:spPr/>
    </dgm:pt>
    <dgm:pt modelId="{F7C7CC3D-B825-4F0C-9186-1A21C3775973}" type="pres">
      <dgm:prSet presAssocID="{A398EBE0-F2CD-446E-B1DC-7401321E5CF3}" presName="parentLeftMargin" presStyleLbl="node1" presStyleIdx="0" presStyleCnt="3"/>
      <dgm:spPr/>
    </dgm:pt>
    <dgm:pt modelId="{502AFF02-4623-4A95-B257-31495EBE9DC7}" type="pres">
      <dgm:prSet presAssocID="{A398EBE0-F2CD-446E-B1DC-7401321E5CF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6AE6547-C79B-482B-B024-444E670204B0}" type="pres">
      <dgm:prSet presAssocID="{A398EBE0-F2CD-446E-B1DC-7401321E5CF3}" presName="negativeSpace" presStyleCnt="0"/>
      <dgm:spPr/>
    </dgm:pt>
    <dgm:pt modelId="{B61CF21A-4AE1-48BB-8797-CD0A485D42D3}" type="pres">
      <dgm:prSet presAssocID="{A398EBE0-F2CD-446E-B1DC-7401321E5CF3}" presName="childText" presStyleLbl="conFgAcc1" presStyleIdx="0" presStyleCnt="3">
        <dgm:presLayoutVars>
          <dgm:bulletEnabled val="1"/>
        </dgm:presLayoutVars>
      </dgm:prSet>
      <dgm:spPr/>
    </dgm:pt>
    <dgm:pt modelId="{1D429D2C-440B-4422-9206-B0A9E9AF7C9D}" type="pres">
      <dgm:prSet presAssocID="{40728A86-F417-442F-A30F-E3D755DD37D3}" presName="spaceBetweenRectangles" presStyleCnt="0"/>
      <dgm:spPr/>
    </dgm:pt>
    <dgm:pt modelId="{7B25AF7F-D29C-4B74-B6D4-C3C880A7D5C3}" type="pres">
      <dgm:prSet presAssocID="{3F991BB9-437A-49F6-8409-EA3C0975D7FC}" presName="parentLin" presStyleCnt="0"/>
      <dgm:spPr/>
    </dgm:pt>
    <dgm:pt modelId="{3016DA16-45BE-4C8B-B432-E47D394ED5D6}" type="pres">
      <dgm:prSet presAssocID="{3F991BB9-437A-49F6-8409-EA3C0975D7FC}" presName="parentLeftMargin" presStyleLbl="node1" presStyleIdx="0" presStyleCnt="3"/>
      <dgm:spPr/>
    </dgm:pt>
    <dgm:pt modelId="{25472EB6-6F37-4876-A355-1CE2E776EAB4}" type="pres">
      <dgm:prSet presAssocID="{3F991BB9-437A-49F6-8409-EA3C0975D7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4A7E6D4-5AE2-4E95-A361-E61401C94732}" type="pres">
      <dgm:prSet presAssocID="{3F991BB9-437A-49F6-8409-EA3C0975D7FC}" presName="negativeSpace" presStyleCnt="0"/>
      <dgm:spPr/>
    </dgm:pt>
    <dgm:pt modelId="{3F7A1910-0AA1-402A-93F9-941D6603D06B}" type="pres">
      <dgm:prSet presAssocID="{3F991BB9-437A-49F6-8409-EA3C0975D7FC}" presName="childText" presStyleLbl="conFgAcc1" presStyleIdx="1" presStyleCnt="3">
        <dgm:presLayoutVars>
          <dgm:bulletEnabled val="1"/>
        </dgm:presLayoutVars>
      </dgm:prSet>
      <dgm:spPr/>
    </dgm:pt>
    <dgm:pt modelId="{917A11F8-7857-4601-BE3A-9C082471C596}" type="pres">
      <dgm:prSet presAssocID="{9ADBC39F-862F-4FAE-AA11-5D2957CD3ACD}" presName="spaceBetweenRectangles" presStyleCnt="0"/>
      <dgm:spPr/>
    </dgm:pt>
    <dgm:pt modelId="{28725475-AF0C-4081-A84A-446582756297}" type="pres">
      <dgm:prSet presAssocID="{B0861FDE-13D8-411F-9D29-6893A714600F}" presName="parentLin" presStyleCnt="0"/>
      <dgm:spPr/>
    </dgm:pt>
    <dgm:pt modelId="{AA13A8A9-A846-41E2-AC1F-FB6959573ADD}" type="pres">
      <dgm:prSet presAssocID="{B0861FDE-13D8-411F-9D29-6893A714600F}" presName="parentLeftMargin" presStyleLbl="node1" presStyleIdx="1" presStyleCnt="3"/>
      <dgm:spPr/>
    </dgm:pt>
    <dgm:pt modelId="{DFA28DB1-368A-4DBB-9170-7B7324BF2792}" type="pres">
      <dgm:prSet presAssocID="{B0861FDE-13D8-411F-9D29-6893A714600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871EAB8-087F-41C0-8435-7C0873226407}" type="pres">
      <dgm:prSet presAssocID="{B0861FDE-13D8-411F-9D29-6893A714600F}" presName="negativeSpace" presStyleCnt="0"/>
      <dgm:spPr/>
    </dgm:pt>
    <dgm:pt modelId="{AE063AFC-74EE-4267-B1CA-F287991EA16F}" type="pres">
      <dgm:prSet presAssocID="{B0861FDE-13D8-411F-9D29-6893A714600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03F8B00-BA60-4F31-9FB5-1294804D73EE}" type="presOf" srcId="{A398EBE0-F2CD-446E-B1DC-7401321E5CF3}" destId="{F7C7CC3D-B825-4F0C-9186-1A21C3775973}" srcOrd="0" destOrd="0" presId="urn:microsoft.com/office/officeart/2005/8/layout/list1"/>
    <dgm:cxn modelId="{FC772A03-0709-4E1C-910A-6B051AAAE4AC}" type="presOf" srcId="{5AF8145A-55B1-4B67-843E-8E9214F79D3B}" destId="{B61CF21A-4AE1-48BB-8797-CD0A485D42D3}" srcOrd="0" destOrd="2" presId="urn:microsoft.com/office/officeart/2005/8/layout/list1"/>
    <dgm:cxn modelId="{EF7E170A-0878-43C1-A65E-7F44441A41CB}" type="presOf" srcId="{B38B04F3-65D2-43FE-A92A-32609759841D}" destId="{B61CF21A-4AE1-48BB-8797-CD0A485D42D3}" srcOrd="0" destOrd="1" presId="urn:microsoft.com/office/officeart/2005/8/layout/list1"/>
    <dgm:cxn modelId="{BD08900C-0E40-4DB4-B841-BC0BB50D63AD}" srcId="{A398EBE0-F2CD-446E-B1DC-7401321E5CF3}" destId="{B38B04F3-65D2-43FE-A92A-32609759841D}" srcOrd="1" destOrd="0" parTransId="{D1E36E20-6835-42CC-B711-F7D2ED304164}" sibTransId="{52EFCA55-D399-44F0-BFDD-C890F4A73115}"/>
    <dgm:cxn modelId="{93EA2C10-6849-48D3-9D76-107D5A18BC34}" srcId="{2CFA1D13-9BB5-4193-B17C-6B838EFAE854}" destId="{A398EBE0-F2CD-446E-B1DC-7401321E5CF3}" srcOrd="0" destOrd="0" parTransId="{9E2A6F82-270D-4601-BFF9-812C9B279662}" sibTransId="{40728A86-F417-442F-A30F-E3D755DD37D3}"/>
    <dgm:cxn modelId="{7F99F931-FFBB-459E-A61C-3F3DDCA90B03}" type="presOf" srcId="{2E504ECD-123D-4AEB-9F68-FD2D4430DA0A}" destId="{AE063AFC-74EE-4267-B1CA-F287991EA16F}" srcOrd="0" destOrd="1" presId="urn:microsoft.com/office/officeart/2005/8/layout/list1"/>
    <dgm:cxn modelId="{7B5EE93A-0CDE-45A4-B9DF-0C46D14D8279}" type="presOf" srcId="{2CFA1D13-9BB5-4193-B17C-6B838EFAE854}" destId="{C66A636E-26FA-4F2E-81B1-B4D5C2166D49}" srcOrd="0" destOrd="0" presId="urn:microsoft.com/office/officeart/2005/8/layout/list1"/>
    <dgm:cxn modelId="{1FD64763-F256-4701-8C0A-349DDADD47E6}" srcId="{2CFA1D13-9BB5-4193-B17C-6B838EFAE854}" destId="{B0861FDE-13D8-411F-9D29-6893A714600F}" srcOrd="2" destOrd="0" parTransId="{E272303B-CED5-42F2-97C5-F0A60EAC16CC}" sibTransId="{E932759D-0911-4F54-93E3-FA96BE31885B}"/>
    <dgm:cxn modelId="{8953D84B-E3A7-4177-B7BD-7FDA8AF7D78F}" srcId="{B0861FDE-13D8-411F-9D29-6893A714600F}" destId="{2E504ECD-123D-4AEB-9F68-FD2D4430DA0A}" srcOrd="1" destOrd="0" parTransId="{27843292-02EA-41A0-B2BB-1776A597A197}" sibTransId="{EA59B4E2-8A92-4CBE-AACF-9763540845DF}"/>
    <dgm:cxn modelId="{3C701D70-7BA5-4B83-9486-0C18A3756D5D}" srcId="{B0861FDE-13D8-411F-9D29-6893A714600F}" destId="{415A1EAF-1D51-420B-97C1-794A8CA18F47}" srcOrd="0" destOrd="0" parTransId="{0E52894D-E13E-4153-9CA3-B60E72142784}" sibTransId="{7E2530A9-2054-4A2E-A875-29BE956A7143}"/>
    <dgm:cxn modelId="{D4DFB076-ADDE-4321-838C-652468F9001A}" type="presOf" srcId="{B0861FDE-13D8-411F-9D29-6893A714600F}" destId="{DFA28DB1-368A-4DBB-9170-7B7324BF2792}" srcOrd="1" destOrd="0" presId="urn:microsoft.com/office/officeart/2005/8/layout/list1"/>
    <dgm:cxn modelId="{112DD07F-856D-44E1-B39B-34D5A9777A32}" type="presOf" srcId="{F0E6E913-3091-4ED5-8701-5BECE45AE1B4}" destId="{B61CF21A-4AE1-48BB-8797-CD0A485D42D3}" srcOrd="0" destOrd="3" presId="urn:microsoft.com/office/officeart/2005/8/layout/list1"/>
    <dgm:cxn modelId="{01DFBE8D-65F1-4DE9-943B-CACC09726B7D}" srcId="{A398EBE0-F2CD-446E-B1DC-7401321E5CF3}" destId="{AE3E99C6-B7EC-4133-B7BD-F119F6A94926}" srcOrd="0" destOrd="0" parTransId="{62EF7E91-A164-4A7B-94EA-7181F4601639}" sibTransId="{0E050EBA-700E-4569-9D55-10E3B6C40D3E}"/>
    <dgm:cxn modelId="{E67C1393-270F-45AC-A509-3A3E0BCFCB94}" type="presOf" srcId="{A398EBE0-F2CD-446E-B1DC-7401321E5CF3}" destId="{502AFF02-4623-4A95-B257-31495EBE9DC7}" srcOrd="1" destOrd="0" presId="urn:microsoft.com/office/officeart/2005/8/layout/list1"/>
    <dgm:cxn modelId="{6F560A98-C966-409C-BC88-6E6DF980DC16}" srcId="{A398EBE0-F2CD-446E-B1DC-7401321E5CF3}" destId="{5AF8145A-55B1-4B67-843E-8E9214F79D3B}" srcOrd="2" destOrd="0" parTransId="{B8F1640A-563B-4DBA-84AB-D2D1F46C919D}" sibTransId="{9E63F898-E802-4E98-AE6E-615724C12B0E}"/>
    <dgm:cxn modelId="{0836339B-9FD4-4892-BC62-93E677EB2D1E}" srcId="{A398EBE0-F2CD-446E-B1DC-7401321E5CF3}" destId="{F0E6E913-3091-4ED5-8701-5BECE45AE1B4}" srcOrd="3" destOrd="0" parTransId="{E19B8D62-3A92-4BB1-9F7C-D6C1E00CB059}" sibTransId="{337FB58B-064A-4B73-A42D-913C5CFAA1BD}"/>
    <dgm:cxn modelId="{CF20F39F-27D7-48CD-B60F-9A92987CEC3B}" type="presOf" srcId="{3F991BB9-437A-49F6-8409-EA3C0975D7FC}" destId="{25472EB6-6F37-4876-A355-1CE2E776EAB4}" srcOrd="1" destOrd="0" presId="urn:microsoft.com/office/officeart/2005/8/layout/list1"/>
    <dgm:cxn modelId="{069E1FAB-FA8E-4346-AD61-9B0DDFBED5AB}" type="presOf" srcId="{415A1EAF-1D51-420B-97C1-794A8CA18F47}" destId="{AE063AFC-74EE-4267-B1CA-F287991EA16F}" srcOrd="0" destOrd="0" presId="urn:microsoft.com/office/officeart/2005/8/layout/list1"/>
    <dgm:cxn modelId="{25EAF5B9-8B0D-4200-92AC-952CBD223577}" type="presOf" srcId="{8839A9DD-922C-4A0F-9CA6-ECCC559392CB}" destId="{3F7A1910-0AA1-402A-93F9-941D6603D06B}" srcOrd="0" destOrd="0" presId="urn:microsoft.com/office/officeart/2005/8/layout/list1"/>
    <dgm:cxn modelId="{78286BC5-8492-4911-90BA-98D4A066D6EA}" type="presOf" srcId="{3F991BB9-437A-49F6-8409-EA3C0975D7FC}" destId="{3016DA16-45BE-4C8B-B432-E47D394ED5D6}" srcOrd="0" destOrd="0" presId="urn:microsoft.com/office/officeart/2005/8/layout/list1"/>
    <dgm:cxn modelId="{CD2E0BD3-0D5B-4B89-9BB2-B478DEBB2096}" type="presOf" srcId="{AE3E99C6-B7EC-4133-B7BD-F119F6A94926}" destId="{B61CF21A-4AE1-48BB-8797-CD0A485D42D3}" srcOrd="0" destOrd="0" presId="urn:microsoft.com/office/officeart/2005/8/layout/list1"/>
    <dgm:cxn modelId="{4438F4F4-3154-49CF-89B2-3661AF799D2C}" srcId="{2CFA1D13-9BB5-4193-B17C-6B838EFAE854}" destId="{3F991BB9-437A-49F6-8409-EA3C0975D7FC}" srcOrd="1" destOrd="0" parTransId="{98C6AA16-BAF4-4332-8DB8-B633D1CCC070}" sibTransId="{9ADBC39F-862F-4FAE-AA11-5D2957CD3ACD}"/>
    <dgm:cxn modelId="{D7109EF6-2CCB-4CEB-B729-28383692FB53}" type="presOf" srcId="{B0861FDE-13D8-411F-9D29-6893A714600F}" destId="{AA13A8A9-A846-41E2-AC1F-FB6959573ADD}" srcOrd="0" destOrd="0" presId="urn:microsoft.com/office/officeart/2005/8/layout/list1"/>
    <dgm:cxn modelId="{6D1F7CF8-6ADC-49F2-8473-C18B372BBA55}" srcId="{3F991BB9-437A-49F6-8409-EA3C0975D7FC}" destId="{8839A9DD-922C-4A0F-9CA6-ECCC559392CB}" srcOrd="0" destOrd="0" parTransId="{F87568D9-ECBC-44D2-A7DF-EC977ECE998A}" sibTransId="{57609724-042A-4943-8056-55CC0530C236}"/>
    <dgm:cxn modelId="{F01B514C-F564-43D8-9F72-0E547E27B70F}" type="presParOf" srcId="{C66A636E-26FA-4F2E-81B1-B4D5C2166D49}" destId="{92BB8AEB-98A9-445A-BF6F-7F37D19EB662}" srcOrd="0" destOrd="0" presId="urn:microsoft.com/office/officeart/2005/8/layout/list1"/>
    <dgm:cxn modelId="{6F71FB32-7640-42CF-91CB-54C7E91DF614}" type="presParOf" srcId="{92BB8AEB-98A9-445A-BF6F-7F37D19EB662}" destId="{F7C7CC3D-B825-4F0C-9186-1A21C3775973}" srcOrd="0" destOrd="0" presId="urn:microsoft.com/office/officeart/2005/8/layout/list1"/>
    <dgm:cxn modelId="{2E3A546D-0341-4FE4-AF13-7F99ADAD89AD}" type="presParOf" srcId="{92BB8AEB-98A9-445A-BF6F-7F37D19EB662}" destId="{502AFF02-4623-4A95-B257-31495EBE9DC7}" srcOrd="1" destOrd="0" presId="urn:microsoft.com/office/officeart/2005/8/layout/list1"/>
    <dgm:cxn modelId="{C938D93A-2EC4-4B75-9539-8291D2BB1FB0}" type="presParOf" srcId="{C66A636E-26FA-4F2E-81B1-B4D5C2166D49}" destId="{B6AE6547-C79B-482B-B024-444E670204B0}" srcOrd="1" destOrd="0" presId="urn:microsoft.com/office/officeart/2005/8/layout/list1"/>
    <dgm:cxn modelId="{E282FDAF-23B9-48DE-962E-B7AA63530473}" type="presParOf" srcId="{C66A636E-26FA-4F2E-81B1-B4D5C2166D49}" destId="{B61CF21A-4AE1-48BB-8797-CD0A485D42D3}" srcOrd="2" destOrd="0" presId="urn:microsoft.com/office/officeart/2005/8/layout/list1"/>
    <dgm:cxn modelId="{6830E80E-A3EC-4DA3-A54A-6122141A5EAB}" type="presParOf" srcId="{C66A636E-26FA-4F2E-81B1-B4D5C2166D49}" destId="{1D429D2C-440B-4422-9206-B0A9E9AF7C9D}" srcOrd="3" destOrd="0" presId="urn:microsoft.com/office/officeart/2005/8/layout/list1"/>
    <dgm:cxn modelId="{877AA196-BEA3-4685-9002-D1D91273BB3F}" type="presParOf" srcId="{C66A636E-26FA-4F2E-81B1-B4D5C2166D49}" destId="{7B25AF7F-D29C-4B74-B6D4-C3C880A7D5C3}" srcOrd="4" destOrd="0" presId="urn:microsoft.com/office/officeart/2005/8/layout/list1"/>
    <dgm:cxn modelId="{FD165938-FA61-4669-BAFC-ADEBB9D7EAEF}" type="presParOf" srcId="{7B25AF7F-D29C-4B74-B6D4-C3C880A7D5C3}" destId="{3016DA16-45BE-4C8B-B432-E47D394ED5D6}" srcOrd="0" destOrd="0" presId="urn:microsoft.com/office/officeart/2005/8/layout/list1"/>
    <dgm:cxn modelId="{D43CF8D1-A5C3-431A-B12D-7F2040AA4D27}" type="presParOf" srcId="{7B25AF7F-D29C-4B74-B6D4-C3C880A7D5C3}" destId="{25472EB6-6F37-4876-A355-1CE2E776EAB4}" srcOrd="1" destOrd="0" presId="urn:microsoft.com/office/officeart/2005/8/layout/list1"/>
    <dgm:cxn modelId="{878ADC7E-413D-42F7-B2CB-E7AB1FA6C3C0}" type="presParOf" srcId="{C66A636E-26FA-4F2E-81B1-B4D5C2166D49}" destId="{B4A7E6D4-5AE2-4E95-A361-E61401C94732}" srcOrd="5" destOrd="0" presId="urn:microsoft.com/office/officeart/2005/8/layout/list1"/>
    <dgm:cxn modelId="{4CF1F593-28C2-4F32-9B0C-10CBF6067A8D}" type="presParOf" srcId="{C66A636E-26FA-4F2E-81B1-B4D5C2166D49}" destId="{3F7A1910-0AA1-402A-93F9-941D6603D06B}" srcOrd="6" destOrd="0" presId="urn:microsoft.com/office/officeart/2005/8/layout/list1"/>
    <dgm:cxn modelId="{B7074624-AC07-475E-B3F0-BEEBD13C254D}" type="presParOf" srcId="{C66A636E-26FA-4F2E-81B1-B4D5C2166D49}" destId="{917A11F8-7857-4601-BE3A-9C082471C596}" srcOrd="7" destOrd="0" presId="urn:microsoft.com/office/officeart/2005/8/layout/list1"/>
    <dgm:cxn modelId="{8976DE67-ECE4-4D34-BC69-E61A3CCD0ABE}" type="presParOf" srcId="{C66A636E-26FA-4F2E-81B1-B4D5C2166D49}" destId="{28725475-AF0C-4081-A84A-446582756297}" srcOrd="8" destOrd="0" presId="urn:microsoft.com/office/officeart/2005/8/layout/list1"/>
    <dgm:cxn modelId="{B0E25B74-A2FD-4B48-8606-7FE79366C4C8}" type="presParOf" srcId="{28725475-AF0C-4081-A84A-446582756297}" destId="{AA13A8A9-A846-41E2-AC1F-FB6959573ADD}" srcOrd="0" destOrd="0" presId="urn:microsoft.com/office/officeart/2005/8/layout/list1"/>
    <dgm:cxn modelId="{10FB50D1-B280-4781-AB84-48240A583B82}" type="presParOf" srcId="{28725475-AF0C-4081-A84A-446582756297}" destId="{DFA28DB1-368A-4DBB-9170-7B7324BF2792}" srcOrd="1" destOrd="0" presId="urn:microsoft.com/office/officeart/2005/8/layout/list1"/>
    <dgm:cxn modelId="{5A76A181-2B0C-4DF9-8C28-89C7F0955730}" type="presParOf" srcId="{C66A636E-26FA-4F2E-81B1-B4D5C2166D49}" destId="{8871EAB8-087F-41C0-8435-7C0873226407}" srcOrd="9" destOrd="0" presId="urn:microsoft.com/office/officeart/2005/8/layout/list1"/>
    <dgm:cxn modelId="{35206B67-6325-43A7-A762-C8409EE97337}" type="presParOf" srcId="{C66A636E-26FA-4F2E-81B1-B4D5C2166D49}" destId="{AE063AFC-74EE-4267-B1CA-F287991EA16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7D0E17-6D5E-4689-B3C4-D6731744AE44}" type="doc">
      <dgm:prSet loTypeId="urn:microsoft.com/office/officeart/2005/8/layout/vList2" loCatId="list" qsTypeId="urn:microsoft.com/office/officeart/2005/8/quickstyle/simple4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6C3A30BF-02E7-4135-8111-82D5CB5593CD}">
      <dgm:prSet/>
      <dgm:spPr/>
      <dgm:t>
        <a:bodyPr/>
        <a:lstStyle/>
        <a:p>
          <a:r>
            <a:rPr lang="en-US" b="1" dirty="0"/>
            <a:t>Power BI integration in Power Apps</a:t>
          </a:r>
          <a:endParaRPr lang="en-US" dirty="0"/>
        </a:p>
      </dgm:t>
    </dgm:pt>
    <dgm:pt modelId="{0DB9D330-3CC4-4514-A6BE-56DA5A0D6A0C}" type="parTrans" cxnId="{03DBAB52-8639-4229-B36C-FE9E87D22389}">
      <dgm:prSet/>
      <dgm:spPr/>
      <dgm:t>
        <a:bodyPr/>
        <a:lstStyle/>
        <a:p>
          <a:endParaRPr lang="en-US"/>
        </a:p>
      </dgm:t>
    </dgm:pt>
    <dgm:pt modelId="{95DA48C5-EEBF-46D9-9122-45AE9FBFF253}" type="sibTrans" cxnId="{03DBAB52-8639-4229-B36C-FE9E87D22389}">
      <dgm:prSet/>
      <dgm:spPr/>
      <dgm:t>
        <a:bodyPr/>
        <a:lstStyle/>
        <a:p>
          <a:endParaRPr lang="en-US"/>
        </a:p>
      </dgm:t>
    </dgm:pt>
    <dgm:pt modelId="{C5ED51B4-A27D-4294-A75C-919DD304BCDC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Supported scenarios</a:t>
          </a:r>
        </a:p>
      </dgm:t>
    </dgm:pt>
    <dgm:pt modelId="{E45ED4ED-3841-4A96-80C4-0D4FFE8737D2}" type="parTrans" cxnId="{8E70BBAC-F0C8-486F-8A6A-7C57DB79A5BD}">
      <dgm:prSet/>
      <dgm:spPr/>
      <dgm:t>
        <a:bodyPr/>
        <a:lstStyle/>
        <a:p>
          <a:endParaRPr lang="en-US"/>
        </a:p>
      </dgm:t>
    </dgm:pt>
    <dgm:pt modelId="{D22F55F8-2E83-4BF2-A938-D688068F5BE1}" type="sibTrans" cxnId="{8E70BBAC-F0C8-486F-8A6A-7C57DB79A5BD}">
      <dgm:prSet/>
      <dgm:spPr/>
      <dgm:t>
        <a:bodyPr/>
        <a:lstStyle/>
        <a:p>
          <a:endParaRPr lang="en-US"/>
        </a:p>
      </dgm:t>
    </dgm:pt>
    <dgm:pt modelId="{A24F672D-7FCF-45E8-9FC4-CFA3E714C56B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Focus on system dashboards &amp; main forms integration</a:t>
          </a:r>
        </a:p>
      </dgm:t>
    </dgm:pt>
    <dgm:pt modelId="{A1A9FC8A-F4BA-4077-A76B-4E7FBED475DF}" type="parTrans" cxnId="{4E698B68-4A11-4C66-8543-5A062F25E456}">
      <dgm:prSet/>
      <dgm:spPr/>
      <dgm:t>
        <a:bodyPr/>
        <a:lstStyle/>
        <a:p>
          <a:endParaRPr lang="en-US"/>
        </a:p>
      </dgm:t>
    </dgm:pt>
    <dgm:pt modelId="{FB41BAE6-1B09-4DA4-8BDF-AC440B11FB87}" type="sibTrans" cxnId="{4E698B68-4A11-4C66-8543-5A062F25E456}">
      <dgm:prSet/>
      <dgm:spPr/>
      <dgm:t>
        <a:bodyPr/>
        <a:lstStyle/>
        <a:p>
          <a:endParaRPr lang="en-US"/>
        </a:p>
      </dgm:t>
    </dgm:pt>
    <dgm:pt modelId="{8C6D33FA-C449-4D95-BD05-5951603A53BC}">
      <dgm:prSet/>
      <dgm:spPr/>
      <dgm:t>
        <a:bodyPr/>
        <a:lstStyle/>
        <a:p>
          <a:r>
            <a:rPr lang="en-US" b="1" dirty="0"/>
            <a:t>Reporting options on Dataverse data</a:t>
          </a:r>
          <a:endParaRPr lang="en-US" dirty="0"/>
        </a:p>
      </dgm:t>
    </dgm:pt>
    <dgm:pt modelId="{71E1CAA6-3D29-4DD3-AACA-E8195E531DAF}" type="parTrans" cxnId="{0EF4D8CD-8408-4D20-80E9-B3E12AB9F829}">
      <dgm:prSet/>
      <dgm:spPr/>
      <dgm:t>
        <a:bodyPr/>
        <a:lstStyle/>
        <a:p>
          <a:endParaRPr lang="en-US"/>
        </a:p>
      </dgm:t>
    </dgm:pt>
    <dgm:pt modelId="{667BEE47-D2A9-460A-BC09-09EEAC82159C}" type="sibTrans" cxnId="{0EF4D8CD-8408-4D20-80E9-B3E12AB9F829}">
      <dgm:prSet/>
      <dgm:spPr/>
      <dgm:t>
        <a:bodyPr/>
        <a:lstStyle/>
        <a:p>
          <a:endParaRPr lang="en-US"/>
        </a:p>
      </dgm:t>
    </dgm:pt>
    <dgm:pt modelId="{1DD11958-7882-4ADE-B4F4-8AF62D3E04EF}">
      <dgm:prSet/>
      <dgm:spPr/>
      <dgm:t>
        <a:bodyPr/>
        <a:lstStyle/>
        <a:p>
          <a:r>
            <a:rPr lang="en-US" b="1"/>
            <a:t>Connecting Power BI to Dataverse</a:t>
          </a:r>
          <a:endParaRPr lang="en-US"/>
        </a:p>
      </dgm:t>
    </dgm:pt>
    <dgm:pt modelId="{95D4923C-34B6-41CE-B837-1B845797989E}" type="parTrans" cxnId="{DE65E635-74AF-4D95-B3D8-6ADB4F7B526D}">
      <dgm:prSet/>
      <dgm:spPr/>
      <dgm:t>
        <a:bodyPr/>
        <a:lstStyle/>
        <a:p>
          <a:endParaRPr lang="en-US"/>
        </a:p>
      </dgm:t>
    </dgm:pt>
    <dgm:pt modelId="{9F57D89C-8E73-4EB6-A6CB-AD1F64FAA2D5}" type="sibTrans" cxnId="{DE65E635-74AF-4D95-B3D8-6ADB4F7B526D}">
      <dgm:prSet/>
      <dgm:spPr/>
      <dgm:t>
        <a:bodyPr/>
        <a:lstStyle/>
        <a:p>
          <a:endParaRPr lang="en-US"/>
        </a:p>
      </dgm:t>
    </dgm:pt>
    <dgm:pt modelId="{33740A18-3426-4AAC-890A-8BF35C2920EB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Using DirectQuery for real-time + security</a:t>
          </a:r>
        </a:p>
      </dgm:t>
    </dgm:pt>
    <dgm:pt modelId="{45065A73-24A3-4927-A0E3-9733642C881B}" type="parTrans" cxnId="{47FDF05F-4A99-4E19-8841-3D01186B5092}">
      <dgm:prSet/>
      <dgm:spPr/>
      <dgm:t>
        <a:bodyPr/>
        <a:lstStyle/>
        <a:p>
          <a:endParaRPr lang="en-US"/>
        </a:p>
      </dgm:t>
    </dgm:pt>
    <dgm:pt modelId="{8CF1958F-C849-4CDF-BAC0-0BADAA55A660}" type="sibTrans" cxnId="{47FDF05F-4A99-4E19-8841-3D01186B5092}">
      <dgm:prSet/>
      <dgm:spPr/>
      <dgm:t>
        <a:bodyPr/>
        <a:lstStyle/>
        <a:p>
          <a:endParaRPr lang="en-US"/>
        </a:p>
      </dgm:t>
    </dgm:pt>
    <dgm:pt modelId="{9F50BD93-6980-4C72-A3A4-D20EF84C2313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Using SQL queries for advanced scenarios</a:t>
          </a:r>
        </a:p>
      </dgm:t>
    </dgm:pt>
    <dgm:pt modelId="{2A3C0A69-487E-4B00-824B-7382F4372AEC}" type="parTrans" cxnId="{57AD0991-DE65-4598-9FBC-55EADE61AB04}">
      <dgm:prSet/>
      <dgm:spPr/>
      <dgm:t>
        <a:bodyPr/>
        <a:lstStyle/>
        <a:p>
          <a:endParaRPr lang="en-US"/>
        </a:p>
      </dgm:t>
    </dgm:pt>
    <dgm:pt modelId="{7F11EAEF-59CF-4824-AEF9-9845DC515E61}" type="sibTrans" cxnId="{57AD0991-DE65-4598-9FBC-55EADE61AB04}">
      <dgm:prSet/>
      <dgm:spPr/>
      <dgm:t>
        <a:bodyPr/>
        <a:lstStyle/>
        <a:p>
          <a:endParaRPr lang="en-US"/>
        </a:p>
      </dgm:t>
    </dgm:pt>
    <dgm:pt modelId="{93D5753B-E1C8-460D-88F2-6B9744D015F2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Best practices for DirectQuery</a:t>
          </a:r>
        </a:p>
      </dgm:t>
    </dgm:pt>
    <dgm:pt modelId="{D7D5F286-F22F-46EA-AF15-0265979D247B}" type="parTrans" cxnId="{3E286904-19AF-4430-98E8-26A91EAC50E0}">
      <dgm:prSet/>
      <dgm:spPr/>
      <dgm:t>
        <a:bodyPr/>
        <a:lstStyle/>
        <a:p>
          <a:endParaRPr lang="en-US"/>
        </a:p>
      </dgm:t>
    </dgm:pt>
    <dgm:pt modelId="{1C1561AD-F78C-4129-9A92-4168F55C93E1}" type="sibTrans" cxnId="{3E286904-19AF-4430-98E8-26A91EAC50E0}">
      <dgm:prSet/>
      <dgm:spPr/>
      <dgm:t>
        <a:bodyPr/>
        <a:lstStyle/>
        <a:p>
          <a:endParaRPr lang="en-US"/>
        </a:p>
      </dgm:t>
    </dgm:pt>
    <dgm:pt modelId="{3BEF76BB-8B2F-440F-9772-A3F4B8FB4F92}">
      <dgm:prSet/>
      <dgm:spPr/>
      <dgm:t>
        <a:bodyPr/>
        <a:lstStyle/>
        <a:p>
          <a:r>
            <a:rPr lang="en-US" b="1"/>
            <a:t>Resources</a:t>
          </a:r>
          <a:endParaRPr lang="en-US"/>
        </a:p>
      </dgm:t>
    </dgm:pt>
    <dgm:pt modelId="{C331501E-FA32-416D-8E2E-DC733B2234B8}" type="parTrans" cxnId="{71DE568C-3404-446A-9509-DA47F75AE1AF}">
      <dgm:prSet/>
      <dgm:spPr/>
      <dgm:t>
        <a:bodyPr/>
        <a:lstStyle/>
        <a:p>
          <a:endParaRPr lang="en-US"/>
        </a:p>
      </dgm:t>
    </dgm:pt>
    <dgm:pt modelId="{7048706F-527B-4F62-8C1B-9A627C9B6E3C}" type="sibTrans" cxnId="{71DE568C-3404-446A-9509-DA47F75AE1AF}">
      <dgm:prSet/>
      <dgm:spPr/>
      <dgm:t>
        <a:bodyPr/>
        <a:lstStyle/>
        <a:p>
          <a:endParaRPr lang="en-US"/>
        </a:p>
      </dgm:t>
    </dgm:pt>
    <dgm:pt modelId="{A626FCCB-513B-4C57-B574-2F86C8ED7CB3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Quick Report Preview</a:t>
          </a:r>
        </a:p>
      </dgm:t>
    </dgm:pt>
    <dgm:pt modelId="{B0FC16EF-2D40-42D3-8D42-1993AFCDBD0C}" type="parTrans" cxnId="{F3702327-4256-4591-9F1F-761DAC0D28D8}">
      <dgm:prSet/>
      <dgm:spPr/>
      <dgm:t>
        <a:bodyPr/>
        <a:lstStyle/>
        <a:p>
          <a:endParaRPr lang="en-US"/>
        </a:p>
      </dgm:t>
    </dgm:pt>
    <dgm:pt modelId="{7D12C492-552F-4DB7-A252-86895493F1EC}" type="sibTrans" cxnId="{F3702327-4256-4591-9F1F-761DAC0D28D8}">
      <dgm:prSet/>
      <dgm:spPr/>
      <dgm:t>
        <a:bodyPr/>
        <a:lstStyle/>
        <a:p>
          <a:endParaRPr lang="en-US"/>
        </a:p>
      </dgm:t>
    </dgm:pt>
    <dgm:pt modelId="{BE4F1B5A-4F65-45CB-AB86-0082103CD2FA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Custom Reporting</a:t>
          </a:r>
        </a:p>
      </dgm:t>
    </dgm:pt>
    <dgm:pt modelId="{8D125EB6-25A9-4190-AAED-6A2CBFE815FD}" type="parTrans" cxnId="{88964BF7-335A-428D-ABFC-7526F473917E}">
      <dgm:prSet/>
      <dgm:spPr/>
      <dgm:t>
        <a:bodyPr/>
        <a:lstStyle/>
        <a:p>
          <a:endParaRPr lang="en-US"/>
        </a:p>
      </dgm:t>
    </dgm:pt>
    <dgm:pt modelId="{FAAF1BEF-76D4-4E3A-9F7E-55BFE018CCDF}" type="sibTrans" cxnId="{88964BF7-335A-428D-ABFC-7526F473917E}">
      <dgm:prSet/>
      <dgm:spPr/>
      <dgm:t>
        <a:bodyPr/>
        <a:lstStyle/>
        <a:p>
          <a:endParaRPr lang="en-US"/>
        </a:p>
      </dgm:t>
    </dgm:pt>
    <dgm:pt modelId="{46B80207-90B1-4E6E-87F6-7818081C7770}" type="pres">
      <dgm:prSet presAssocID="{D57D0E17-6D5E-4689-B3C4-D6731744AE44}" presName="linear" presStyleCnt="0">
        <dgm:presLayoutVars>
          <dgm:animLvl val="lvl"/>
          <dgm:resizeHandles val="exact"/>
        </dgm:presLayoutVars>
      </dgm:prSet>
      <dgm:spPr/>
    </dgm:pt>
    <dgm:pt modelId="{E241B311-265A-425F-96E3-3B14875E290A}" type="pres">
      <dgm:prSet presAssocID="{6C3A30BF-02E7-4135-8111-82D5CB5593C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D55E28B-52B8-49BB-9325-39203CD0DA76}" type="pres">
      <dgm:prSet presAssocID="{6C3A30BF-02E7-4135-8111-82D5CB5593CD}" presName="childText" presStyleLbl="revTx" presStyleIdx="0" presStyleCnt="3">
        <dgm:presLayoutVars>
          <dgm:bulletEnabled val="1"/>
        </dgm:presLayoutVars>
      </dgm:prSet>
      <dgm:spPr/>
    </dgm:pt>
    <dgm:pt modelId="{5F9D46CD-F1D5-435E-ABFD-B195D113BB34}" type="pres">
      <dgm:prSet presAssocID="{8C6D33FA-C449-4D95-BD05-5951603A53B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AE36618-AD09-48D6-B3AC-7FDDBBCCD97F}" type="pres">
      <dgm:prSet presAssocID="{8C6D33FA-C449-4D95-BD05-5951603A53BC}" presName="childText" presStyleLbl="revTx" presStyleIdx="1" presStyleCnt="3">
        <dgm:presLayoutVars>
          <dgm:bulletEnabled val="1"/>
        </dgm:presLayoutVars>
      </dgm:prSet>
      <dgm:spPr/>
    </dgm:pt>
    <dgm:pt modelId="{DBEF0B6F-3E02-48EA-ACFB-FC1B95FF317A}" type="pres">
      <dgm:prSet presAssocID="{1DD11958-7882-4ADE-B4F4-8AF62D3E04E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FBC07C7-CE82-4170-A8A6-97D20F61AFCC}" type="pres">
      <dgm:prSet presAssocID="{1DD11958-7882-4ADE-B4F4-8AF62D3E04EF}" presName="childText" presStyleLbl="revTx" presStyleIdx="2" presStyleCnt="3">
        <dgm:presLayoutVars>
          <dgm:bulletEnabled val="1"/>
        </dgm:presLayoutVars>
      </dgm:prSet>
      <dgm:spPr/>
    </dgm:pt>
    <dgm:pt modelId="{D6FBD6E0-F8B0-4646-ABB9-8DB5A5BF33B1}" type="pres">
      <dgm:prSet presAssocID="{3BEF76BB-8B2F-440F-9772-A3F4B8FB4F9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E286904-19AF-4430-98E8-26A91EAC50E0}" srcId="{1DD11958-7882-4ADE-B4F4-8AF62D3E04EF}" destId="{93D5753B-E1C8-460D-88F2-6B9744D015F2}" srcOrd="2" destOrd="0" parTransId="{D7D5F286-F22F-46EA-AF15-0265979D247B}" sibTransId="{1C1561AD-F78C-4129-9A92-4168F55C93E1}"/>
    <dgm:cxn modelId="{F3702327-4256-4591-9F1F-761DAC0D28D8}" srcId="{8C6D33FA-C449-4D95-BD05-5951603A53BC}" destId="{A626FCCB-513B-4C57-B574-2F86C8ED7CB3}" srcOrd="0" destOrd="0" parTransId="{B0FC16EF-2D40-42D3-8D42-1993AFCDBD0C}" sibTransId="{7D12C492-552F-4DB7-A252-86895493F1EC}"/>
    <dgm:cxn modelId="{7B0E6729-E7B8-4B4E-AB4A-1C2BE0A18F48}" type="presOf" srcId="{8C6D33FA-C449-4D95-BD05-5951603A53BC}" destId="{5F9D46CD-F1D5-435E-ABFD-B195D113BB34}" srcOrd="0" destOrd="0" presId="urn:microsoft.com/office/officeart/2005/8/layout/vList2"/>
    <dgm:cxn modelId="{0512412B-59AC-43B2-8B0E-BF32D82786DF}" type="presOf" srcId="{C5ED51B4-A27D-4294-A75C-919DD304BCDC}" destId="{BD55E28B-52B8-49BB-9325-39203CD0DA76}" srcOrd="0" destOrd="0" presId="urn:microsoft.com/office/officeart/2005/8/layout/vList2"/>
    <dgm:cxn modelId="{89FF5D33-7201-4480-B58D-428F12316163}" type="presOf" srcId="{6C3A30BF-02E7-4135-8111-82D5CB5593CD}" destId="{E241B311-265A-425F-96E3-3B14875E290A}" srcOrd="0" destOrd="0" presId="urn:microsoft.com/office/officeart/2005/8/layout/vList2"/>
    <dgm:cxn modelId="{DE65E635-74AF-4D95-B3D8-6ADB4F7B526D}" srcId="{D57D0E17-6D5E-4689-B3C4-D6731744AE44}" destId="{1DD11958-7882-4ADE-B4F4-8AF62D3E04EF}" srcOrd="2" destOrd="0" parTransId="{95D4923C-34B6-41CE-B837-1B845797989E}" sibTransId="{9F57D89C-8E73-4EB6-A6CB-AD1F64FAA2D5}"/>
    <dgm:cxn modelId="{796AF13A-8F37-4E9B-BAD8-C41B5406CB87}" type="presOf" srcId="{D57D0E17-6D5E-4689-B3C4-D6731744AE44}" destId="{46B80207-90B1-4E6E-87F6-7818081C7770}" srcOrd="0" destOrd="0" presId="urn:microsoft.com/office/officeart/2005/8/layout/vList2"/>
    <dgm:cxn modelId="{47FDF05F-4A99-4E19-8841-3D01186B5092}" srcId="{1DD11958-7882-4ADE-B4F4-8AF62D3E04EF}" destId="{33740A18-3426-4AAC-890A-8BF35C2920EB}" srcOrd="0" destOrd="0" parTransId="{45065A73-24A3-4927-A0E3-9733642C881B}" sibTransId="{8CF1958F-C849-4CDF-BAC0-0BADAA55A660}"/>
    <dgm:cxn modelId="{4E698B68-4A11-4C66-8543-5A062F25E456}" srcId="{6C3A30BF-02E7-4135-8111-82D5CB5593CD}" destId="{A24F672D-7FCF-45E8-9FC4-CFA3E714C56B}" srcOrd="1" destOrd="0" parTransId="{A1A9FC8A-F4BA-4077-A76B-4E7FBED475DF}" sibTransId="{FB41BAE6-1B09-4DA4-8BDF-AC440B11FB87}"/>
    <dgm:cxn modelId="{03DBAB52-8639-4229-B36C-FE9E87D22389}" srcId="{D57D0E17-6D5E-4689-B3C4-D6731744AE44}" destId="{6C3A30BF-02E7-4135-8111-82D5CB5593CD}" srcOrd="0" destOrd="0" parTransId="{0DB9D330-3CC4-4514-A6BE-56DA5A0D6A0C}" sibTransId="{95DA48C5-EEBF-46D9-9122-45AE9FBFF253}"/>
    <dgm:cxn modelId="{0740EB54-146C-4D28-AB47-C2E75A4682C5}" type="presOf" srcId="{9F50BD93-6980-4C72-A3A4-D20EF84C2313}" destId="{FFBC07C7-CE82-4170-A8A6-97D20F61AFCC}" srcOrd="0" destOrd="1" presId="urn:microsoft.com/office/officeart/2005/8/layout/vList2"/>
    <dgm:cxn modelId="{ED58915A-2DD8-4A6D-8815-2AC141135EC5}" type="presOf" srcId="{3BEF76BB-8B2F-440F-9772-A3F4B8FB4F92}" destId="{D6FBD6E0-F8B0-4646-ABB9-8DB5A5BF33B1}" srcOrd="0" destOrd="0" presId="urn:microsoft.com/office/officeart/2005/8/layout/vList2"/>
    <dgm:cxn modelId="{32D8B285-348C-4AA9-AF69-850BBFD186CB}" type="presOf" srcId="{BE4F1B5A-4F65-45CB-AB86-0082103CD2FA}" destId="{4AE36618-AD09-48D6-B3AC-7FDDBBCCD97F}" srcOrd="0" destOrd="1" presId="urn:microsoft.com/office/officeart/2005/8/layout/vList2"/>
    <dgm:cxn modelId="{71DE568C-3404-446A-9509-DA47F75AE1AF}" srcId="{D57D0E17-6D5E-4689-B3C4-D6731744AE44}" destId="{3BEF76BB-8B2F-440F-9772-A3F4B8FB4F92}" srcOrd="3" destOrd="0" parTransId="{C331501E-FA32-416D-8E2E-DC733B2234B8}" sibTransId="{7048706F-527B-4F62-8C1B-9A627C9B6E3C}"/>
    <dgm:cxn modelId="{57AD0991-DE65-4598-9FBC-55EADE61AB04}" srcId="{1DD11958-7882-4ADE-B4F4-8AF62D3E04EF}" destId="{9F50BD93-6980-4C72-A3A4-D20EF84C2313}" srcOrd="1" destOrd="0" parTransId="{2A3C0A69-487E-4B00-824B-7382F4372AEC}" sibTransId="{7F11EAEF-59CF-4824-AEF9-9845DC515E61}"/>
    <dgm:cxn modelId="{5E6C40A8-A45C-4871-9883-C7D9ECCB7227}" type="presOf" srcId="{93D5753B-E1C8-460D-88F2-6B9744D015F2}" destId="{FFBC07C7-CE82-4170-A8A6-97D20F61AFCC}" srcOrd="0" destOrd="2" presId="urn:microsoft.com/office/officeart/2005/8/layout/vList2"/>
    <dgm:cxn modelId="{8E70BBAC-F0C8-486F-8A6A-7C57DB79A5BD}" srcId="{6C3A30BF-02E7-4135-8111-82D5CB5593CD}" destId="{C5ED51B4-A27D-4294-A75C-919DD304BCDC}" srcOrd="0" destOrd="0" parTransId="{E45ED4ED-3841-4A96-80C4-0D4FFE8737D2}" sibTransId="{D22F55F8-2E83-4BF2-A938-D688068F5BE1}"/>
    <dgm:cxn modelId="{022D71CC-AAC9-4DE3-8C86-7438464590C8}" type="presOf" srcId="{1DD11958-7882-4ADE-B4F4-8AF62D3E04EF}" destId="{DBEF0B6F-3E02-48EA-ACFB-FC1B95FF317A}" srcOrd="0" destOrd="0" presId="urn:microsoft.com/office/officeart/2005/8/layout/vList2"/>
    <dgm:cxn modelId="{0EF4D8CD-8408-4D20-80E9-B3E12AB9F829}" srcId="{D57D0E17-6D5E-4689-B3C4-D6731744AE44}" destId="{8C6D33FA-C449-4D95-BD05-5951603A53BC}" srcOrd="1" destOrd="0" parTransId="{71E1CAA6-3D29-4DD3-AACA-E8195E531DAF}" sibTransId="{667BEE47-D2A9-460A-BC09-09EEAC82159C}"/>
    <dgm:cxn modelId="{A987B2D1-861D-497A-A196-92417056AA27}" type="presOf" srcId="{33740A18-3426-4AAC-890A-8BF35C2920EB}" destId="{FFBC07C7-CE82-4170-A8A6-97D20F61AFCC}" srcOrd="0" destOrd="0" presId="urn:microsoft.com/office/officeart/2005/8/layout/vList2"/>
    <dgm:cxn modelId="{D75EA2D4-3B0F-4623-90FC-3349454E5ED2}" type="presOf" srcId="{A24F672D-7FCF-45E8-9FC4-CFA3E714C56B}" destId="{BD55E28B-52B8-49BB-9325-39203CD0DA76}" srcOrd="0" destOrd="1" presId="urn:microsoft.com/office/officeart/2005/8/layout/vList2"/>
    <dgm:cxn modelId="{6B2C61E3-56BC-4135-BB95-116290B7470C}" type="presOf" srcId="{A626FCCB-513B-4C57-B574-2F86C8ED7CB3}" destId="{4AE36618-AD09-48D6-B3AC-7FDDBBCCD97F}" srcOrd="0" destOrd="0" presId="urn:microsoft.com/office/officeart/2005/8/layout/vList2"/>
    <dgm:cxn modelId="{88964BF7-335A-428D-ABFC-7526F473917E}" srcId="{8C6D33FA-C449-4D95-BD05-5951603A53BC}" destId="{BE4F1B5A-4F65-45CB-AB86-0082103CD2FA}" srcOrd="1" destOrd="0" parTransId="{8D125EB6-25A9-4190-AAED-6A2CBFE815FD}" sibTransId="{FAAF1BEF-76D4-4E3A-9F7E-55BFE018CCDF}"/>
    <dgm:cxn modelId="{184F5867-43F0-46D6-AD33-BF2DE9C0BA00}" type="presParOf" srcId="{46B80207-90B1-4E6E-87F6-7818081C7770}" destId="{E241B311-265A-425F-96E3-3B14875E290A}" srcOrd="0" destOrd="0" presId="urn:microsoft.com/office/officeart/2005/8/layout/vList2"/>
    <dgm:cxn modelId="{5A755D61-FA31-483B-BC3D-F88BE125085E}" type="presParOf" srcId="{46B80207-90B1-4E6E-87F6-7818081C7770}" destId="{BD55E28B-52B8-49BB-9325-39203CD0DA76}" srcOrd="1" destOrd="0" presId="urn:microsoft.com/office/officeart/2005/8/layout/vList2"/>
    <dgm:cxn modelId="{B12B34D9-E385-4208-862C-6574D8594462}" type="presParOf" srcId="{46B80207-90B1-4E6E-87F6-7818081C7770}" destId="{5F9D46CD-F1D5-435E-ABFD-B195D113BB34}" srcOrd="2" destOrd="0" presId="urn:microsoft.com/office/officeart/2005/8/layout/vList2"/>
    <dgm:cxn modelId="{D0B6CAC9-661A-4668-93C7-93BD06CA909F}" type="presParOf" srcId="{46B80207-90B1-4E6E-87F6-7818081C7770}" destId="{4AE36618-AD09-48D6-B3AC-7FDDBBCCD97F}" srcOrd="3" destOrd="0" presId="urn:microsoft.com/office/officeart/2005/8/layout/vList2"/>
    <dgm:cxn modelId="{0CFA638F-65A5-4665-A469-E83FA3395CA0}" type="presParOf" srcId="{46B80207-90B1-4E6E-87F6-7818081C7770}" destId="{DBEF0B6F-3E02-48EA-ACFB-FC1B95FF317A}" srcOrd="4" destOrd="0" presId="urn:microsoft.com/office/officeart/2005/8/layout/vList2"/>
    <dgm:cxn modelId="{4E1366E8-450E-4D32-A103-C9F4F5034C60}" type="presParOf" srcId="{46B80207-90B1-4E6E-87F6-7818081C7770}" destId="{FFBC07C7-CE82-4170-A8A6-97D20F61AFCC}" srcOrd="5" destOrd="0" presId="urn:microsoft.com/office/officeart/2005/8/layout/vList2"/>
    <dgm:cxn modelId="{40C861A2-B3F5-4C0B-A279-B9FA510EE135}" type="presParOf" srcId="{46B80207-90B1-4E6E-87F6-7818081C7770}" destId="{D6FBD6E0-F8B0-4646-ABB9-8DB5A5BF33B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/>
            <a:t>Dataverse + DirectQuery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712CDA56-7553-4CB4-8A3F-463158474688}">
      <dgm:prSet/>
      <dgm:spPr/>
      <dgm:t>
        <a:bodyPr/>
        <a:lstStyle/>
        <a:p>
          <a:r>
            <a:rPr lang="en-US"/>
            <a:t>Individual user’s own data (security model applies)</a:t>
          </a:r>
        </a:p>
      </dgm:t>
    </dgm:pt>
    <dgm:pt modelId="{FEA5EDF6-7047-42C1-B701-8027760FABAA}" type="parTrans" cxnId="{3C1D992F-6B70-4E54-B046-D0F1EC407352}">
      <dgm:prSet/>
      <dgm:spPr/>
      <dgm:t>
        <a:bodyPr/>
        <a:lstStyle/>
        <a:p>
          <a:endParaRPr lang="en-US"/>
        </a:p>
      </dgm:t>
    </dgm:pt>
    <dgm:pt modelId="{1FD57897-13DF-4F86-82BD-8B45FFBC7DCD}" type="sibTrans" cxnId="{3C1D992F-6B70-4E54-B046-D0F1EC407352}">
      <dgm:prSet/>
      <dgm:spPr/>
      <dgm:t>
        <a:bodyPr/>
        <a:lstStyle/>
        <a:p>
          <a:endParaRPr lang="en-US"/>
        </a:p>
      </dgm:t>
    </dgm:pt>
    <dgm:pt modelId="{7D5C0DBC-866E-4C8D-93E4-6EB387438601}">
      <dgm:prSet/>
      <dgm:spPr/>
      <dgm:t>
        <a:bodyPr/>
        <a:lstStyle/>
        <a:p>
          <a:r>
            <a:rPr lang="en-US"/>
            <a:t>Real-time</a:t>
          </a:r>
        </a:p>
      </dgm:t>
    </dgm:pt>
    <dgm:pt modelId="{83314EC5-0895-4EC6-97DA-D084DD6F7352}" type="parTrans" cxnId="{B97EE7B5-4EB0-4AAF-B560-02852B7E7421}">
      <dgm:prSet/>
      <dgm:spPr/>
      <dgm:t>
        <a:bodyPr/>
        <a:lstStyle/>
        <a:p>
          <a:endParaRPr lang="en-US"/>
        </a:p>
      </dgm:t>
    </dgm:pt>
    <dgm:pt modelId="{5B256B39-4E64-4A68-849F-B755697557F2}" type="sibTrans" cxnId="{B97EE7B5-4EB0-4AAF-B560-02852B7E7421}">
      <dgm:prSet/>
      <dgm:spPr/>
      <dgm:t>
        <a:bodyPr/>
        <a:lstStyle/>
        <a:p>
          <a:endParaRPr lang="en-US"/>
        </a:p>
      </dgm:t>
    </dgm:pt>
    <dgm:pt modelId="{7AA673F5-D4DD-41FB-9992-E7BFF9A2C56A}">
      <dgm:prSet/>
      <dgm:spPr/>
      <dgm:t>
        <a:bodyPr/>
        <a:lstStyle/>
        <a:p>
          <a:r>
            <a:rPr lang="en-US"/>
            <a:t>Best for targeted datasets</a:t>
          </a:r>
        </a:p>
      </dgm:t>
    </dgm:pt>
    <dgm:pt modelId="{1C8754D7-9F84-4166-A1D1-CA6A92C9F905}" type="parTrans" cxnId="{DA6B92D4-885D-447F-B8F3-61EAA3CF9243}">
      <dgm:prSet/>
      <dgm:spPr/>
      <dgm:t>
        <a:bodyPr/>
        <a:lstStyle/>
        <a:p>
          <a:endParaRPr lang="en-US"/>
        </a:p>
      </dgm:t>
    </dgm:pt>
    <dgm:pt modelId="{BA47A6BC-B0E3-4253-A4D1-AA81CF702046}" type="sibTrans" cxnId="{DA6B92D4-885D-447F-B8F3-61EAA3CF9243}">
      <dgm:prSet/>
      <dgm:spPr/>
      <dgm:t>
        <a:bodyPr/>
        <a:lstStyle/>
        <a:p>
          <a:endParaRPr lang="en-US"/>
        </a:p>
      </dgm:t>
    </dgm:pt>
    <dgm:pt modelId="{F8213704-A378-4503-9E10-8FFD1D7B21FA}">
      <dgm:prSet/>
      <dgm:spPr/>
      <dgm:t>
        <a:bodyPr/>
        <a:lstStyle/>
        <a:p>
          <a:r>
            <a:rPr lang="en-US"/>
            <a:t>Dataverse + Import Mode</a:t>
          </a:r>
        </a:p>
      </dgm:t>
    </dgm:pt>
    <dgm:pt modelId="{CADCCAF8-6CFB-41DB-B4B2-CD20603C8208}" type="parTrans" cxnId="{EC38D781-623E-4824-B286-3B439610AC9C}">
      <dgm:prSet/>
      <dgm:spPr/>
      <dgm:t>
        <a:bodyPr/>
        <a:lstStyle/>
        <a:p>
          <a:endParaRPr lang="en-US"/>
        </a:p>
      </dgm:t>
    </dgm:pt>
    <dgm:pt modelId="{586B905D-7C00-41DB-BE33-5ADF8025F4D3}" type="sibTrans" cxnId="{EC38D781-623E-4824-B286-3B439610AC9C}">
      <dgm:prSet/>
      <dgm:spPr/>
      <dgm:t>
        <a:bodyPr/>
        <a:lstStyle/>
        <a:p>
          <a:endParaRPr lang="en-US"/>
        </a:p>
      </dgm:t>
    </dgm:pt>
    <dgm:pt modelId="{ECE70297-E82E-41AC-81E3-DE650C4CB0B5}">
      <dgm:prSet/>
      <dgm:spPr/>
      <dgm:t>
        <a:bodyPr/>
        <a:lstStyle/>
        <a:p>
          <a:r>
            <a:rPr lang="en-US"/>
            <a:t>Scheduled refreshes of medium-sized datasets</a:t>
          </a:r>
        </a:p>
      </dgm:t>
    </dgm:pt>
    <dgm:pt modelId="{59F04489-48A4-456B-A292-C84631187969}" type="parTrans" cxnId="{BDE1C326-23BD-4CE5-8AB6-425B917BE441}">
      <dgm:prSet/>
      <dgm:spPr/>
      <dgm:t>
        <a:bodyPr/>
        <a:lstStyle/>
        <a:p>
          <a:endParaRPr lang="en-US"/>
        </a:p>
      </dgm:t>
    </dgm:pt>
    <dgm:pt modelId="{E0739A55-4A96-4D18-BD8F-38DF1B9AC5E5}" type="sibTrans" cxnId="{BDE1C326-23BD-4CE5-8AB6-425B917BE441}">
      <dgm:prSet/>
      <dgm:spPr/>
      <dgm:t>
        <a:bodyPr/>
        <a:lstStyle/>
        <a:p>
          <a:endParaRPr lang="en-US"/>
        </a:p>
      </dgm:t>
    </dgm:pt>
    <dgm:pt modelId="{2D3D3183-A389-477E-BF11-E2071CABB5F8}">
      <dgm:prSet/>
      <dgm:spPr/>
      <dgm:t>
        <a:bodyPr/>
        <a:lstStyle/>
        <a:p>
          <a:r>
            <a:rPr lang="en-US"/>
            <a:t>Faster rendering of reports</a:t>
          </a:r>
        </a:p>
      </dgm:t>
    </dgm:pt>
    <dgm:pt modelId="{0AF4A722-79C0-4383-B3BF-333D895B1B0C}" type="parTrans" cxnId="{74D3AF9B-A04E-4039-87DB-6CD834B6AF1F}">
      <dgm:prSet/>
      <dgm:spPr/>
      <dgm:t>
        <a:bodyPr/>
        <a:lstStyle/>
        <a:p>
          <a:endParaRPr lang="en-US"/>
        </a:p>
      </dgm:t>
    </dgm:pt>
    <dgm:pt modelId="{59330D10-F448-4ECE-8228-E3981FBF426D}" type="sibTrans" cxnId="{74D3AF9B-A04E-4039-87DB-6CD834B6AF1F}">
      <dgm:prSet/>
      <dgm:spPr/>
      <dgm:t>
        <a:bodyPr/>
        <a:lstStyle/>
        <a:p>
          <a:endParaRPr lang="en-US"/>
        </a:p>
      </dgm:t>
    </dgm:pt>
    <dgm:pt modelId="{D2CC4D1C-CC4A-4827-BA05-F2ECC11C5466}">
      <dgm:prSet/>
      <dgm:spPr/>
      <dgm:t>
        <a:bodyPr/>
        <a:lstStyle/>
        <a:p>
          <a:r>
            <a:rPr lang="en-US" dirty="0"/>
            <a:t>Azure Data Lake + Azure Synapse Analytics</a:t>
          </a:r>
        </a:p>
      </dgm:t>
    </dgm:pt>
    <dgm:pt modelId="{D15F0CD3-4B93-4867-9843-1E47709BF341}" type="parTrans" cxnId="{C7CB9DB9-C190-4DAE-8EDF-6D5ED1A82C53}">
      <dgm:prSet/>
      <dgm:spPr/>
      <dgm:t>
        <a:bodyPr/>
        <a:lstStyle/>
        <a:p>
          <a:endParaRPr lang="en-US"/>
        </a:p>
      </dgm:t>
    </dgm:pt>
    <dgm:pt modelId="{DB263E06-C339-400F-829D-5CB6B041B407}" type="sibTrans" cxnId="{C7CB9DB9-C190-4DAE-8EDF-6D5ED1A82C53}">
      <dgm:prSet/>
      <dgm:spPr/>
      <dgm:t>
        <a:bodyPr/>
        <a:lstStyle/>
        <a:p>
          <a:endParaRPr lang="en-US"/>
        </a:p>
      </dgm:t>
    </dgm:pt>
    <dgm:pt modelId="{6550FD84-71C8-42CC-98AB-D13B96CC3B2B}">
      <dgm:prSet/>
      <dgm:spPr/>
      <dgm:t>
        <a:bodyPr/>
        <a:lstStyle/>
        <a:p>
          <a:r>
            <a:rPr lang="en-US"/>
            <a:t>Enterprise-Scale data source for reporting</a:t>
          </a:r>
        </a:p>
      </dgm:t>
    </dgm:pt>
    <dgm:pt modelId="{6374175A-3F7C-4556-82F0-C600293AD85E}" type="parTrans" cxnId="{62A9B036-FADD-449F-BB9A-3C35854F5EF2}">
      <dgm:prSet/>
      <dgm:spPr/>
      <dgm:t>
        <a:bodyPr/>
        <a:lstStyle/>
        <a:p>
          <a:endParaRPr lang="en-US"/>
        </a:p>
      </dgm:t>
    </dgm:pt>
    <dgm:pt modelId="{22D36247-AC9D-4C1A-AE35-9E951F48358C}" type="sibTrans" cxnId="{62A9B036-FADD-449F-BB9A-3C35854F5EF2}">
      <dgm:prSet/>
      <dgm:spPr/>
      <dgm:t>
        <a:bodyPr/>
        <a:lstStyle/>
        <a:p>
          <a:endParaRPr lang="en-US"/>
        </a:p>
      </dgm:t>
    </dgm:pt>
    <dgm:pt modelId="{81286FC3-404A-49E3-ABA8-3756A892C384}" type="pres">
      <dgm:prSet presAssocID="{22F72C7D-99B3-45CA-9D4C-CCE8CFEC5844}" presName="linear" presStyleCnt="0">
        <dgm:presLayoutVars>
          <dgm:dir/>
          <dgm:animLvl val="lvl"/>
          <dgm:resizeHandles val="exact"/>
        </dgm:presLayoutVars>
      </dgm:prSet>
      <dgm:spPr/>
    </dgm:pt>
    <dgm:pt modelId="{EED9D362-8AD5-4B37-BB33-6FB5B77BD118}" type="pres">
      <dgm:prSet presAssocID="{A4CDAC3F-B806-4127-A611-D5583FC1F128}" presName="parentLin" presStyleCnt="0"/>
      <dgm:spPr/>
    </dgm:pt>
    <dgm:pt modelId="{48F40F50-26DE-4214-B8BE-95E5918DBDBA}" type="pres">
      <dgm:prSet presAssocID="{A4CDAC3F-B806-4127-A611-D5583FC1F128}" presName="parentLeftMargin" presStyleLbl="node1" presStyleIdx="0" presStyleCnt="3"/>
      <dgm:spPr/>
    </dgm:pt>
    <dgm:pt modelId="{FD2B0668-7B51-4673-B7F9-24386A9B7757}" type="pres">
      <dgm:prSet presAssocID="{A4CDAC3F-B806-4127-A611-D5583FC1F12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CDD857D-A7F0-4CCF-B065-A94B460F3E6C}" type="pres">
      <dgm:prSet presAssocID="{A4CDAC3F-B806-4127-A611-D5583FC1F128}" presName="negativeSpace" presStyleCnt="0"/>
      <dgm:spPr/>
    </dgm:pt>
    <dgm:pt modelId="{48672B13-CAD5-4450-B70F-139416E8DF9E}" type="pres">
      <dgm:prSet presAssocID="{A4CDAC3F-B806-4127-A611-D5583FC1F128}" presName="childText" presStyleLbl="conFgAcc1" presStyleIdx="0" presStyleCnt="3">
        <dgm:presLayoutVars>
          <dgm:bulletEnabled val="1"/>
        </dgm:presLayoutVars>
      </dgm:prSet>
      <dgm:spPr/>
    </dgm:pt>
    <dgm:pt modelId="{E5A5482D-2AF9-4A01-B152-69057B6C7C3A}" type="pres">
      <dgm:prSet presAssocID="{3EE0F14A-D881-4004-BA4E-7909CDBAD45C}" presName="spaceBetweenRectangles" presStyleCnt="0"/>
      <dgm:spPr/>
    </dgm:pt>
    <dgm:pt modelId="{81B1ABCA-5902-45D5-B363-7D8E09978476}" type="pres">
      <dgm:prSet presAssocID="{F8213704-A378-4503-9E10-8FFD1D7B21FA}" presName="parentLin" presStyleCnt="0"/>
      <dgm:spPr/>
    </dgm:pt>
    <dgm:pt modelId="{79A1CF63-3146-4A33-B231-5F6A64C1547A}" type="pres">
      <dgm:prSet presAssocID="{F8213704-A378-4503-9E10-8FFD1D7B21FA}" presName="parentLeftMargin" presStyleLbl="node1" presStyleIdx="0" presStyleCnt="3"/>
      <dgm:spPr/>
    </dgm:pt>
    <dgm:pt modelId="{8E5BE7CD-DB44-4EDA-8CFE-BED878330F05}" type="pres">
      <dgm:prSet presAssocID="{F8213704-A378-4503-9E10-8FFD1D7B21F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F0B46E8-5863-42DE-87DF-D8639CC2A3C6}" type="pres">
      <dgm:prSet presAssocID="{F8213704-A378-4503-9E10-8FFD1D7B21FA}" presName="negativeSpace" presStyleCnt="0"/>
      <dgm:spPr/>
    </dgm:pt>
    <dgm:pt modelId="{75A242C3-5E9E-44C1-B987-BD8143272D60}" type="pres">
      <dgm:prSet presAssocID="{F8213704-A378-4503-9E10-8FFD1D7B21FA}" presName="childText" presStyleLbl="conFgAcc1" presStyleIdx="1" presStyleCnt="3">
        <dgm:presLayoutVars>
          <dgm:bulletEnabled val="1"/>
        </dgm:presLayoutVars>
      </dgm:prSet>
      <dgm:spPr/>
    </dgm:pt>
    <dgm:pt modelId="{5068269A-7A56-4B45-816B-554CC2E14CBC}" type="pres">
      <dgm:prSet presAssocID="{586B905D-7C00-41DB-BE33-5ADF8025F4D3}" presName="spaceBetweenRectangles" presStyleCnt="0"/>
      <dgm:spPr/>
    </dgm:pt>
    <dgm:pt modelId="{5EB699D7-D335-4CEF-B4FE-E5598EAF243D}" type="pres">
      <dgm:prSet presAssocID="{D2CC4D1C-CC4A-4827-BA05-F2ECC11C5466}" presName="parentLin" presStyleCnt="0"/>
      <dgm:spPr/>
    </dgm:pt>
    <dgm:pt modelId="{67AC7B7F-8976-48B3-BFB5-74795BECD0C2}" type="pres">
      <dgm:prSet presAssocID="{D2CC4D1C-CC4A-4827-BA05-F2ECC11C5466}" presName="parentLeftMargin" presStyleLbl="node1" presStyleIdx="1" presStyleCnt="3"/>
      <dgm:spPr/>
    </dgm:pt>
    <dgm:pt modelId="{DE9B6C1E-EE0D-4B6B-BB4A-402B30D017CE}" type="pres">
      <dgm:prSet presAssocID="{D2CC4D1C-CC4A-4827-BA05-F2ECC11C546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64D4776-AB2A-4288-91D3-514ABD8B1D58}" type="pres">
      <dgm:prSet presAssocID="{D2CC4D1C-CC4A-4827-BA05-F2ECC11C5466}" presName="negativeSpace" presStyleCnt="0"/>
      <dgm:spPr/>
    </dgm:pt>
    <dgm:pt modelId="{0CBEE028-BB21-45C4-A174-3FEB36FE1A7F}" type="pres">
      <dgm:prSet presAssocID="{D2CC4D1C-CC4A-4827-BA05-F2ECC11C546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ABE010E-7E90-47A5-B914-5F70365FE648}" type="presOf" srcId="{F8213704-A378-4503-9E10-8FFD1D7B21FA}" destId="{79A1CF63-3146-4A33-B231-5F6A64C1547A}" srcOrd="0" destOrd="0" presId="urn:microsoft.com/office/officeart/2005/8/layout/list1"/>
    <dgm:cxn modelId="{D3C75B15-A87C-4F7C-9548-7DBCD1DB0DFA}" type="presOf" srcId="{712CDA56-7553-4CB4-8A3F-463158474688}" destId="{48672B13-CAD5-4450-B70F-139416E8DF9E}" srcOrd="0" destOrd="0" presId="urn:microsoft.com/office/officeart/2005/8/layout/list1"/>
    <dgm:cxn modelId="{EDC2FC19-215D-4012-9EF1-0BC31A5D43B6}" type="presOf" srcId="{A4CDAC3F-B806-4127-A611-D5583FC1F128}" destId="{FD2B0668-7B51-4673-B7F9-24386A9B7757}" srcOrd="1" destOrd="0" presId="urn:microsoft.com/office/officeart/2005/8/layout/list1"/>
    <dgm:cxn modelId="{67A6071B-B4B2-4459-97DA-5A8A2D07F1C5}" type="presOf" srcId="{D2CC4D1C-CC4A-4827-BA05-F2ECC11C5466}" destId="{DE9B6C1E-EE0D-4B6B-BB4A-402B30D017CE}" srcOrd="1" destOrd="0" presId="urn:microsoft.com/office/officeart/2005/8/layout/list1"/>
    <dgm:cxn modelId="{BDE1C326-23BD-4CE5-8AB6-425B917BE441}" srcId="{F8213704-A378-4503-9E10-8FFD1D7B21FA}" destId="{ECE70297-E82E-41AC-81E3-DE650C4CB0B5}" srcOrd="0" destOrd="0" parTransId="{59F04489-48A4-456B-A292-C84631187969}" sibTransId="{E0739A55-4A96-4D18-BD8F-38DF1B9AC5E5}"/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3C1D992F-6B70-4E54-B046-D0F1EC407352}" srcId="{A4CDAC3F-B806-4127-A611-D5583FC1F128}" destId="{712CDA56-7553-4CB4-8A3F-463158474688}" srcOrd="0" destOrd="0" parTransId="{FEA5EDF6-7047-42C1-B701-8027760FABAA}" sibTransId="{1FD57897-13DF-4F86-82BD-8B45FFBC7DCD}"/>
    <dgm:cxn modelId="{6D74DC2F-8E18-4D78-A3FD-A73AAAFB0687}" type="presOf" srcId="{2D3D3183-A389-477E-BF11-E2071CABB5F8}" destId="{75A242C3-5E9E-44C1-B987-BD8143272D60}" srcOrd="0" destOrd="1" presId="urn:microsoft.com/office/officeart/2005/8/layout/list1"/>
    <dgm:cxn modelId="{0956AD35-2B2A-4457-9760-0734FEBDF7A5}" type="presOf" srcId="{7AA673F5-D4DD-41FB-9992-E7BFF9A2C56A}" destId="{48672B13-CAD5-4450-B70F-139416E8DF9E}" srcOrd="0" destOrd="2" presId="urn:microsoft.com/office/officeart/2005/8/layout/list1"/>
    <dgm:cxn modelId="{62A9B036-FADD-449F-BB9A-3C35854F5EF2}" srcId="{D2CC4D1C-CC4A-4827-BA05-F2ECC11C5466}" destId="{6550FD84-71C8-42CC-98AB-D13B96CC3B2B}" srcOrd="0" destOrd="0" parTransId="{6374175A-3F7C-4556-82F0-C600293AD85E}" sibTransId="{22D36247-AC9D-4C1A-AE35-9E951F48358C}"/>
    <dgm:cxn modelId="{4713434E-9115-4C5A-A46E-5D76A1A0D4D7}" type="presOf" srcId="{22F72C7D-99B3-45CA-9D4C-CCE8CFEC5844}" destId="{81286FC3-404A-49E3-ABA8-3756A892C384}" srcOrd="0" destOrd="0" presId="urn:microsoft.com/office/officeart/2005/8/layout/list1"/>
    <dgm:cxn modelId="{EC38D781-623E-4824-B286-3B439610AC9C}" srcId="{22F72C7D-99B3-45CA-9D4C-CCE8CFEC5844}" destId="{F8213704-A378-4503-9E10-8FFD1D7B21FA}" srcOrd="1" destOrd="0" parTransId="{CADCCAF8-6CFB-41DB-B4B2-CD20603C8208}" sibTransId="{586B905D-7C00-41DB-BE33-5ADF8025F4D3}"/>
    <dgm:cxn modelId="{963BE68C-1B06-4F86-B3E8-E139254C215C}" type="presOf" srcId="{7D5C0DBC-866E-4C8D-93E4-6EB387438601}" destId="{48672B13-CAD5-4450-B70F-139416E8DF9E}" srcOrd="0" destOrd="1" presId="urn:microsoft.com/office/officeart/2005/8/layout/list1"/>
    <dgm:cxn modelId="{2AC42E9A-5EB2-4460-A629-12EF1428E586}" type="presOf" srcId="{D2CC4D1C-CC4A-4827-BA05-F2ECC11C5466}" destId="{67AC7B7F-8976-48B3-BFB5-74795BECD0C2}" srcOrd="0" destOrd="0" presId="urn:microsoft.com/office/officeart/2005/8/layout/list1"/>
    <dgm:cxn modelId="{175CE39A-262E-476E-B379-B1A52755653E}" type="presOf" srcId="{A4CDAC3F-B806-4127-A611-D5583FC1F128}" destId="{48F40F50-26DE-4214-B8BE-95E5918DBDBA}" srcOrd="0" destOrd="0" presId="urn:microsoft.com/office/officeart/2005/8/layout/list1"/>
    <dgm:cxn modelId="{74D3AF9B-A04E-4039-87DB-6CD834B6AF1F}" srcId="{F8213704-A378-4503-9E10-8FFD1D7B21FA}" destId="{2D3D3183-A389-477E-BF11-E2071CABB5F8}" srcOrd="1" destOrd="0" parTransId="{0AF4A722-79C0-4383-B3BF-333D895B1B0C}" sibTransId="{59330D10-F448-4ECE-8228-E3981FBF426D}"/>
    <dgm:cxn modelId="{B97EE7B5-4EB0-4AAF-B560-02852B7E7421}" srcId="{A4CDAC3F-B806-4127-A611-D5583FC1F128}" destId="{7D5C0DBC-866E-4C8D-93E4-6EB387438601}" srcOrd="1" destOrd="0" parTransId="{83314EC5-0895-4EC6-97DA-D084DD6F7352}" sibTransId="{5B256B39-4E64-4A68-849F-B755697557F2}"/>
    <dgm:cxn modelId="{C7CB9DB9-C190-4DAE-8EDF-6D5ED1A82C53}" srcId="{22F72C7D-99B3-45CA-9D4C-CCE8CFEC5844}" destId="{D2CC4D1C-CC4A-4827-BA05-F2ECC11C5466}" srcOrd="2" destOrd="0" parTransId="{D15F0CD3-4B93-4867-9843-1E47709BF341}" sibTransId="{DB263E06-C339-400F-829D-5CB6B041B407}"/>
    <dgm:cxn modelId="{DA6B92D4-885D-447F-B8F3-61EAA3CF9243}" srcId="{A4CDAC3F-B806-4127-A611-D5583FC1F128}" destId="{7AA673F5-D4DD-41FB-9992-E7BFF9A2C56A}" srcOrd="2" destOrd="0" parTransId="{1C8754D7-9F84-4166-A1D1-CA6A92C9F905}" sibTransId="{BA47A6BC-B0E3-4253-A4D1-AA81CF702046}"/>
    <dgm:cxn modelId="{376343DC-F05A-434F-9CE4-C8B2D98D50FF}" type="presOf" srcId="{ECE70297-E82E-41AC-81E3-DE650C4CB0B5}" destId="{75A242C3-5E9E-44C1-B987-BD8143272D60}" srcOrd="0" destOrd="0" presId="urn:microsoft.com/office/officeart/2005/8/layout/list1"/>
    <dgm:cxn modelId="{52D39DEE-2EFA-4A98-A50C-D1C4D577E9FB}" type="presOf" srcId="{6550FD84-71C8-42CC-98AB-D13B96CC3B2B}" destId="{0CBEE028-BB21-45C4-A174-3FEB36FE1A7F}" srcOrd="0" destOrd="0" presId="urn:microsoft.com/office/officeart/2005/8/layout/list1"/>
    <dgm:cxn modelId="{1ABA30F8-6EED-47C5-99BC-282E96FE2925}" type="presOf" srcId="{F8213704-A378-4503-9E10-8FFD1D7B21FA}" destId="{8E5BE7CD-DB44-4EDA-8CFE-BED878330F05}" srcOrd="1" destOrd="0" presId="urn:microsoft.com/office/officeart/2005/8/layout/list1"/>
    <dgm:cxn modelId="{02664097-0507-438B-B8FE-5075AB2FF743}" type="presParOf" srcId="{81286FC3-404A-49E3-ABA8-3756A892C384}" destId="{EED9D362-8AD5-4B37-BB33-6FB5B77BD118}" srcOrd="0" destOrd="0" presId="urn:microsoft.com/office/officeart/2005/8/layout/list1"/>
    <dgm:cxn modelId="{7FD416F6-C9BC-479F-9B51-34CDCB4F1792}" type="presParOf" srcId="{EED9D362-8AD5-4B37-BB33-6FB5B77BD118}" destId="{48F40F50-26DE-4214-B8BE-95E5918DBDBA}" srcOrd="0" destOrd="0" presId="urn:microsoft.com/office/officeart/2005/8/layout/list1"/>
    <dgm:cxn modelId="{FBCC5958-1A34-4040-AA3E-C0E8DE6EC342}" type="presParOf" srcId="{EED9D362-8AD5-4B37-BB33-6FB5B77BD118}" destId="{FD2B0668-7B51-4673-B7F9-24386A9B7757}" srcOrd="1" destOrd="0" presId="urn:microsoft.com/office/officeart/2005/8/layout/list1"/>
    <dgm:cxn modelId="{403BC3ED-049A-4257-A51C-4352AF1B8DF2}" type="presParOf" srcId="{81286FC3-404A-49E3-ABA8-3756A892C384}" destId="{7CDD857D-A7F0-4CCF-B065-A94B460F3E6C}" srcOrd="1" destOrd="0" presId="urn:microsoft.com/office/officeart/2005/8/layout/list1"/>
    <dgm:cxn modelId="{F4963E07-4FE0-4B2B-BC24-E795B2F6D024}" type="presParOf" srcId="{81286FC3-404A-49E3-ABA8-3756A892C384}" destId="{48672B13-CAD5-4450-B70F-139416E8DF9E}" srcOrd="2" destOrd="0" presId="urn:microsoft.com/office/officeart/2005/8/layout/list1"/>
    <dgm:cxn modelId="{570B9D62-5DE0-42AE-BF21-ADF2DC070DDA}" type="presParOf" srcId="{81286FC3-404A-49E3-ABA8-3756A892C384}" destId="{E5A5482D-2AF9-4A01-B152-69057B6C7C3A}" srcOrd="3" destOrd="0" presId="urn:microsoft.com/office/officeart/2005/8/layout/list1"/>
    <dgm:cxn modelId="{0A031982-77A6-4490-BCE6-9131E75BF023}" type="presParOf" srcId="{81286FC3-404A-49E3-ABA8-3756A892C384}" destId="{81B1ABCA-5902-45D5-B363-7D8E09978476}" srcOrd="4" destOrd="0" presId="urn:microsoft.com/office/officeart/2005/8/layout/list1"/>
    <dgm:cxn modelId="{66BF9DCB-9502-4AC2-829C-102EED97955C}" type="presParOf" srcId="{81B1ABCA-5902-45D5-B363-7D8E09978476}" destId="{79A1CF63-3146-4A33-B231-5F6A64C1547A}" srcOrd="0" destOrd="0" presId="urn:microsoft.com/office/officeart/2005/8/layout/list1"/>
    <dgm:cxn modelId="{EA761938-BE7A-4114-A9A0-1CF721786C91}" type="presParOf" srcId="{81B1ABCA-5902-45D5-B363-7D8E09978476}" destId="{8E5BE7CD-DB44-4EDA-8CFE-BED878330F05}" srcOrd="1" destOrd="0" presId="urn:microsoft.com/office/officeart/2005/8/layout/list1"/>
    <dgm:cxn modelId="{5696BBFA-F75E-4716-BFD5-F7072BB1C8C1}" type="presParOf" srcId="{81286FC3-404A-49E3-ABA8-3756A892C384}" destId="{2F0B46E8-5863-42DE-87DF-D8639CC2A3C6}" srcOrd="5" destOrd="0" presId="urn:microsoft.com/office/officeart/2005/8/layout/list1"/>
    <dgm:cxn modelId="{44B3EBD8-D97A-42D8-8237-C093B56CF37E}" type="presParOf" srcId="{81286FC3-404A-49E3-ABA8-3756A892C384}" destId="{75A242C3-5E9E-44C1-B987-BD8143272D60}" srcOrd="6" destOrd="0" presId="urn:microsoft.com/office/officeart/2005/8/layout/list1"/>
    <dgm:cxn modelId="{6AB3AE7B-559E-4B40-B3FE-0C19F887A040}" type="presParOf" srcId="{81286FC3-404A-49E3-ABA8-3756A892C384}" destId="{5068269A-7A56-4B45-816B-554CC2E14CBC}" srcOrd="7" destOrd="0" presId="urn:microsoft.com/office/officeart/2005/8/layout/list1"/>
    <dgm:cxn modelId="{5293B4BA-293C-4916-82B1-A264F39CD84A}" type="presParOf" srcId="{81286FC3-404A-49E3-ABA8-3756A892C384}" destId="{5EB699D7-D335-4CEF-B4FE-E5598EAF243D}" srcOrd="8" destOrd="0" presId="urn:microsoft.com/office/officeart/2005/8/layout/list1"/>
    <dgm:cxn modelId="{36E0D8E5-A74F-4B49-B58F-4D3EC9047C49}" type="presParOf" srcId="{5EB699D7-D335-4CEF-B4FE-E5598EAF243D}" destId="{67AC7B7F-8976-48B3-BFB5-74795BECD0C2}" srcOrd="0" destOrd="0" presId="urn:microsoft.com/office/officeart/2005/8/layout/list1"/>
    <dgm:cxn modelId="{B7A6F851-CFD8-4A2A-B54C-6E6CB1A8E9EA}" type="presParOf" srcId="{5EB699D7-D335-4CEF-B4FE-E5598EAF243D}" destId="{DE9B6C1E-EE0D-4B6B-BB4A-402B30D017CE}" srcOrd="1" destOrd="0" presId="urn:microsoft.com/office/officeart/2005/8/layout/list1"/>
    <dgm:cxn modelId="{DCFA881F-9A2F-4B9B-8AC0-00EF7398CDF9}" type="presParOf" srcId="{81286FC3-404A-49E3-ABA8-3756A892C384}" destId="{D64D4776-AB2A-4288-91D3-514ABD8B1D58}" srcOrd="9" destOrd="0" presId="urn:microsoft.com/office/officeart/2005/8/layout/list1"/>
    <dgm:cxn modelId="{D2BC035E-FC2F-48C7-A4E5-6CB8A43DCB63}" type="presParOf" srcId="{81286FC3-404A-49E3-ABA8-3756A892C384}" destId="{0CBEE028-BB21-45C4-A174-3FEB36FE1A7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/>
            <a:t>Available directly in Power BI (and Excel in a future release).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CF7207B-2805-4C2C-ABF8-2C56D05FA80B}">
      <dgm:prSet/>
      <dgm:spPr/>
      <dgm:t>
        <a:bodyPr/>
        <a:lstStyle/>
        <a:p>
          <a:r>
            <a:rPr lang="en-US"/>
            <a:t>DirectQuery support</a:t>
          </a:r>
        </a:p>
      </dgm:t>
    </dgm:pt>
    <dgm:pt modelId="{581F6B1C-7820-4934-81D6-7F40A236DD90}" type="parTrans" cxnId="{44EBBD93-2250-4B68-991E-9A82DC273FEA}">
      <dgm:prSet/>
      <dgm:spPr/>
      <dgm:t>
        <a:bodyPr/>
        <a:lstStyle/>
        <a:p>
          <a:endParaRPr lang="en-US"/>
        </a:p>
      </dgm:t>
    </dgm:pt>
    <dgm:pt modelId="{AF164A5B-7771-440D-AD40-B0B6E076A3B5}" type="sibTrans" cxnId="{44EBBD93-2250-4B68-991E-9A82DC273FEA}">
      <dgm:prSet/>
      <dgm:spPr/>
      <dgm:t>
        <a:bodyPr/>
        <a:lstStyle/>
        <a:p>
          <a:endParaRPr lang="en-US"/>
        </a:p>
      </dgm:t>
    </dgm:pt>
    <dgm:pt modelId="{4DBD3555-C9C5-480F-9483-69B6BE511919}">
      <dgm:prSet/>
      <dgm:spPr/>
      <dgm:t>
        <a:bodyPr/>
        <a:lstStyle/>
        <a:p>
          <a:r>
            <a:rPr lang="en-US"/>
            <a:t>Real-time</a:t>
          </a:r>
        </a:p>
      </dgm:t>
    </dgm:pt>
    <dgm:pt modelId="{34FFB854-5B88-45E7-A314-D51558EEA09B}" type="parTrans" cxnId="{CD13BDDD-4478-475A-B239-55E80D060C34}">
      <dgm:prSet/>
      <dgm:spPr/>
      <dgm:t>
        <a:bodyPr/>
        <a:lstStyle/>
        <a:p>
          <a:endParaRPr lang="en-US"/>
        </a:p>
      </dgm:t>
    </dgm:pt>
    <dgm:pt modelId="{FF15E2B6-E90C-4BC9-B137-F4DEFB88A4EF}" type="sibTrans" cxnId="{CD13BDDD-4478-475A-B239-55E80D060C34}">
      <dgm:prSet/>
      <dgm:spPr/>
      <dgm:t>
        <a:bodyPr/>
        <a:lstStyle/>
        <a:p>
          <a:endParaRPr lang="en-US"/>
        </a:p>
      </dgm:t>
    </dgm:pt>
    <dgm:pt modelId="{AD72DE59-E55D-4C70-BF13-4D570112F17B}">
      <dgm:prSet/>
      <dgm:spPr/>
      <dgm:t>
        <a:bodyPr/>
        <a:lstStyle/>
        <a:p>
          <a:r>
            <a:rPr lang="en-US" dirty="0"/>
            <a:t>User security context is applied</a:t>
          </a:r>
        </a:p>
      </dgm:t>
    </dgm:pt>
    <dgm:pt modelId="{04BCEC13-D328-452E-BD71-9601A7667F25}" type="parTrans" cxnId="{FEF25C2D-2F23-4DB0-B807-496FF35E1F87}">
      <dgm:prSet/>
      <dgm:spPr/>
      <dgm:t>
        <a:bodyPr/>
        <a:lstStyle/>
        <a:p>
          <a:endParaRPr lang="en-US"/>
        </a:p>
      </dgm:t>
    </dgm:pt>
    <dgm:pt modelId="{CEDC9848-A4CE-432C-9F48-DAD1C6E3ACE2}" type="sibTrans" cxnId="{FEF25C2D-2F23-4DB0-B807-496FF35E1F87}">
      <dgm:prSet/>
      <dgm:spPr/>
      <dgm:t>
        <a:bodyPr/>
        <a:lstStyle/>
        <a:p>
          <a:endParaRPr lang="en-US"/>
        </a:p>
      </dgm:t>
    </dgm:pt>
    <dgm:pt modelId="{33BC6169-C6F8-40C7-A0C4-BBB16BFBF029}">
      <dgm:prSet/>
      <dgm:spPr/>
      <dgm:t>
        <a:bodyPr/>
        <a:lstStyle/>
        <a:p>
          <a:r>
            <a:rPr lang="en-US" dirty="0"/>
            <a:t>Dataverse SQL support</a:t>
          </a:r>
        </a:p>
      </dgm:t>
    </dgm:pt>
    <dgm:pt modelId="{A8E25AAC-6E12-448C-B9CD-001FF1ECB533}" type="parTrans" cxnId="{0E2C47E5-B7FF-472F-B0E2-F708CACCC4EE}">
      <dgm:prSet/>
      <dgm:spPr/>
      <dgm:t>
        <a:bodyPr/>
        <a:lstStyle/>
        <a:p>
          <a:endParaRPr lang="en-US"/>
        </a:p>
      </dgm:t>
    </dgm:pt>
    <dgm:pt modelId="{72BC89E7-0456-45FB-9F5D-4691FE5A9146}" type="sibTrans" cxnId="{0E2C47E5-B7FF-472F-B0E2-F708CACCC4EE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/>
            <a:t>TDS endpoint limits apply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ACB56104-A857-4AE8-B6A8-5BC4F77A290B}">
      <dgm:prSet/>
      <dgm:spPr/>
      <dgm:t>
        <a:bodyPr/>
        <a:lstStyle/>
        <a:p>
          <a:r>
            <a:rPr lang="en-US"/>
            <a:t>80-MB maximum size limit for query results</a:t>
          </a:r>
        </a:p>
      </dgm:t>
    </dgm:pt>
    <dgm:pt modelId="{CC3B27B4-3CBD-498E-902D-4709DD1B902F}" type="parTrans" cxnId="{8884B9F2-20C3-448C-8EF0-818869B79DE7}">
      <dgm:prSet/>
      <dgm:spPr/>
      <dgm:t>
        <a:bodyPr/>
        <a:lstStyle/>
        <a:p>
          <a:endParaRPr lang="en-US"/>
        </a:p>
      </dgm:t>
    </dgm:pt>
    <dgm:pt modelId="{9C7DD548-610A-4B4E-A3A1-13E61BF546F1}" type="sibTrans" cxnId="{8884B9F2-20C3-448C-8EF0-818869B79DE7}">
      <dgm:prSet/>
      <dgm:spPr/>
      <dgm:t>
        <a:bodyPr/>
        <a:lstStyle/>
        <a:p>
          <a:endParaRPr lang="en-US"/>
        </a:p>
      </dgm:t>
    </dgm:pt>
    <dgm:pt modelId="{DB9CE9EB-4B44-467A-80B4-C8A1C6A3FF94}">
      <dgm:prSet/>
      <dgm:spPr/>
      <dgm:t>
        <a:bodyPr/>
        <a:lstStyle/>
        <a:p>
          <a:r>
            <a:rPr lang="en-US"/>
            <a:t>Unsupported datatypes and tables (image, file, multi-choice, audit, etc.)</a:t>
          </a:r>
        </a:p>
      </dgm:t>
    </dgm:pt>
    <dgm:pt modelId="{6CC215D0-71B4-4725-B07B-10EE79ED9F93}" type="parTrans" cxnId="{8D9B521B-AF49-4C01-AFD8-8107E9EE9E27}">
      <dgm:prSet/>
      <dgm:spPr/>
      <dgm:t>
        <a:bodyPr/>
        <a:lstStyle/>
        <a:p>
          <a:endParaRPr lang="en-US"/>
        </a:p>
      </dgm:t>
    </dgm:pt>
    <dgm:pt modelId="{53273B6E-CFC1-48BF-B575-9F97B0BC2BD9}" type="sibTrans" cxnId="{8D9B521B-AF49-4C01-AFD8-8107E9EE9E27}">
      <dgm:prSet/>
      <dgm:spPr/>
      <dgm:t>
        <a:bodyPr/>
        <a:lstStyle/>
        <a:p>
          <a:endParaRPr lang="en-US"/>
        </a:p>
      </dgm:t>
    </dgm:pt>
    <dgm:pt modelId="{7F467422-69E5-4E9C-BCF4-361D13B703A2}">
      <dgm:prSet/>
      <dgm:spPr/>
      <dgm:t>
        <a:bodyPr/>
        <a:lstStyle/>
        <a:p>
          <a:r>
            <a:rPr lang="en-US" dirty="0"/>
            <a:t>Dates are formatted as UTC.</a:t>
          </a:r>
        </a:p>
      </dgm:t>
    </dgm:pt>
    <dgm:pt modelId="{4607C48F-C8C0-4F57-BE81-AB4111075A23}" type="parTrans" cxnId="{780D98BF-FB18-4633-96CB-4F2CF7A1926A}">
      <dgm:prSet/>
      <dgm:spPr/>
      <dgm:t>
        <a:bodyPr/>
        <a:lstStyle/>
        <a:p>
          <a:endParaRPr lang="en-US"/>
        </a:p>
      </dgm:t>
    </dgm:pt>
    <dgm:pt modelId="{8BA224A9-1645-4E7F-B477-F5CC85BB958E}" type="sibTrans" cxnId="{780D98BF-FB18-4633-96CB-4F2CF7A1926A}">
      <dgm:prSet/>
      <dgm:spPr/>
      <dgm:t>
        <a:bodyPr/>
        <a:lstStyle/>
        <a:p>
          <a:endParaRPr lang="en-US"/>
        </a:p>
      </dgm:t>
    </dgm:pt>
    <dgm:pt modelId="{DF9E8674-93D0-40A1-96DB-1741FAEBEB46}">
      <dgm:prSet/>
      <dgm:spPr/>
      <dgm:t>
        <a:bodyPr/>
        <a:lstStyle/>
        <a:p>
          <a:r>
            <a:rPr lang="en-US" dirty="0"/>
            <a:t>Plug-ins registered on the </a:t>
          </a:r>
          <a:r>
            <a:rPr lang="en-US" dirty="0" err="1"/>
            <a:t>RetrieveMultipleRequest</a:t>
          </a:r>
          <a:r>
            <a:rPr lang="en-US" dirty="0"/>
            <a:t> or </a:t>
          </a:r>
          <a:r>
            <a:rPr lang="en-US" dirty="0" err="1"/>
            <a:t>RetrieveRequest</a:t>
          </a:r>
          <a:r>
            <a:rPr lang="en-US" dirty="0"/>
            <a:t> messages are not triggered</a:t>
          </a:r>
        </a:p>
      </dgm:t>
    </dgm:pt>
    <dgm:pt modelId="{533368B6-00A6-4658-9C5E-D629B7A32C9F}" type="parTrans" cxnId="{B8D46653-F01B-4725-BD55-B3E1CE7C8DD0}">
      <dgm:prSet/>
      <dgm:spPr/>
      <dgm:t>
        <a:bodyPr/>
        <a:lstStyle/>
        <a:p>
          <a:endParaRPr lang="en-US"/>
        </a:p>
      </dgm:t>
    </dgm:pt>
    <dgm:pt modelId="{4245A55F-C225-4A5A-BF9A-5730C8F972C1}" type="sibTrans" cxnId="{B8D46653-F01B-4725-BD55-B3E1CE7C8DD0}">
      <dgm:prSet/>
      <dgm:spPr/>
      <dgm:t>
        <a:bodyPr/>
        <a:lstStyle/>
        <a:p>
          <a:endParaRPr lang="en-US"/>
        </a:p>
      </dgm:t>
    </dgm:pt>
    <dgm:pt modelId="{38C5E94D-69FC-4DC8-8774-7034E7F4C50D}">
      <dgm:prSet/>
      <dgm:spPr/>
      <dgm:t>
        <a:bodyPr/>
        <a:lstStyle/>
        <a:p>
          <a:r>
            <a:rPr lang="en-US" dirty="0"/>
            <a:t>Import Mode Support</a:t>
          </a:r>
        </a:p>
      </dgm:t>
    </dgm:pt>
    <dgm:pt modelId="{64CE1113-42E6-4FE8-99E2-5DD1671539E3}" type="parTrans" cxnId="{F35F9F85-06B8-495B-8768-2D5BD8CE53EB}">
      <dgm:prSet/>
      <dgm:spPr/>
    </dgm:pt>
    <dgm:pt modelId="{5D362F0F-8BCD-4743-A19A-09195BDCCB36}" type="sibTrans" cxnId="{F35F9F85-06B8-495B-8768-2D5BD8CE53EB}">
      <dgm:prSet/>
      <dgm:spPr/>
    </dgm:pt>
    <dgm:pt modelId="{3A6AFCD0-6326-4B6B-8F97-AB9A42338C31}">
      <dgm:prSet/>
      <dgm:spPr/>
      <dgm:t>
        <a:bodyPr/>
        <a:lstStyle/>
        <a:p>
          <a:r>
            <a:rPr lang="en-US" dirty="0"/>
            <a:t>Highly responsive user interactions</a:t>
          </a:r>
        </a:p>
      </dgm:t>
    </dgm:pt>
    <dgm:pt modelId="{65F170E1-4094-4691-A66A-30C4E914B28B}" type="parTrans" cxnId="{12AA3691-5760-4AD5-8384-A18912664BD0}">
      <dgm:prSet/>
      <dgm:spPr/>
    </dgm:pt>
    <dgm:pt modelId="{2C8BA349-8A87-4F66-B0F8-7F12C0079BD0}" type="sibTrans" cxnId="{12AA3691-5760-4AD5-8384-A18912664BD0}">
      <dgm:prSet/>
      <dgm:spPr/>
    </dgm:pt>
    <dgm:pt modelId="{2D2E0CFF-C3A5-4991-9C3C-57B5C99ECEB0}">
      <dgm:prSet/>
      <dgm:spPr/>
      <dgm:t>
        <a:bodyPr/>
        <a:lstStyle/>
        <a:p>
          <a:r>
            <a:rPr lang="en-US" dirty="0"/>
            <a:t>Lowered complexity of query</a:t>
          </a:r>
        </a:p>
      </dgm:t>
    </dgm:pt>
    <dgm:pt modelId="{34DBA9AC-5611-407B-A81A-A06FED30F6BA}" type="parTrans" cxnId="{0D20F61A-7A5D-4D5E-B104-2466B4244503}">
      <dgm:prSet/>
      <dgm:spPr/>
    </dgm:pt>
    <dgm:pt modelId="{C3860CE8-0739-4B8A-A208-8DC77FF1741B}" type="sibTrans" cxnId="{0D20F61A-7A5D-4D5E-B104-2466B4244503}">
      <dgm:prSet/>
      <dgm:spPr/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0D20F61A-7A5D-4D5E-B104-2466B4244503}" srcId="{38C5E94D-69FC-4DC8-8774-7034E7F4C50D}" destId="{2D2E0CFF-C3A5-4991-9C3C-57B5C99ECEB0}" srcOrd="1" destOrd="0" parTransId="{34DBA9AC-5611-407B-A81A-A06FED30F6BA}" sibTransId="{C3860CE8-0739-4B8A-A208-8DC77FF1741B}"/>
    <dgm:cxn modelId="{8D9B521B-AF49-4C01-AFD8-8107E9EE9E27}" srcId="{BD32EA9F-1CC9-45AC-BF44-174B4533D9BE}" destId="{DB9CE9EB-4B44-467A-80B4-C8A1C6A3FF94}" srcOrd="1" destOrd="0" parTransId="{6CC215D0-71B4-4725-B07B-10EE79ED9F93}" sibTransId="{53273B6E-CFC1-48BF-B575-9F97B0BC2BD9}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2FC65A26-820C-4763-AEDC-F0C956571405}" type="presOf" srcId="{2CF7207B-2805-4C2C-ABF8-2C56D05FA80B}" destId="{B244E81D-1275-40AB-A643-E0419FE4CDF0}" srcOrd="0" destOrd="1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FEF25C2D-2F23-4DB0-B807-496FF35E1F87}" srcId="{2CF7207B-2805-4C2C-ABF8-2C56D05FA80B}" destId="{AD72DE59-E55D-4C70-BF13-4D570112F17B}" srcOrd="1" destOrd="0" parTransId="{04BCEC13-D328-452E-BD71-9601A7667F25}" sibTransId="{CEDC9848-A4CE-432C-9F48-DAD1C6E3ACE2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EFAA6833-5ACD-42E0-9236-9BC34615C45D}" type="presOf" srcId="{3A6AFCD0-6326-4B6B-8F97-AB9A42338C31}" destId="{B244E81D-1275-40AB-A643-E0419FE4CDF0}" srcOrd="0" destOrd="5" presId="urn:microsoft.com/office/officeart/2005/8/layout/hList1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A3037066-B251-41E6-85E2-C104E4ECAED7}" type="presOf" srcId="{AD72DE59-E55D-4C70-BF13-4D570112F17B}" destId="{B244E81D-1275-40AB-A643-E0419FE4CDF0}" srcOrd="0" destOrd="3" presId="urn:microsoft.com/office/officeart/2005/8/layout/hList1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1C7BBD4F-2BBA-434D-B408-7A0BE45E6AD2}" type="presOf" srcId="{DF9E8674-93D0-40A1-96DB-1741FAEBEB46}" destId="{F80555E7-CAFB-443E-9CB7-3651B0B0619E}" srcOrd="0" destOrd="4" presId="urn:microsoft.com/office/officeart/2005/8/layout/hList1"/>
    <dgm:cxn modelId="{B8D46653-F01B-4725-BD55-B3E1CE7C8DD0}" srcId="{223F5D2F-B310-4798-9356-AA2FFE4460B0}" destId="{DF9E8674-93D0-40A1-96DB-1741FAEBEB46}" srcOrd="2" destOrd="0" parTransId="{533368B6-00A6-4658-9C5E-D629B7A32C9F}" sibTransId="{4245A55F-C225-4A5A-BF9A-5730C8F972C1}"/>
    <dgm:cxn modelId="{83415B58-858C-4441-B9F7-B0D0E6914C3B}" type="presOf" srcId="{ACB56104-A857-4AE8-B6A8-5BC4F77A290B}" destId="{F80555E7-CAFB-443E-9CB7-3651B0B0619E}" srcOrd="0" destOrd="1" presId="urn:microsoft.com/office/officeart/2005/8/layout/hList1"/>
    <dgm:cxn modelId="{3928DC5A-52DE-47F2-9BFC-9808FDF1BCBA}" type="presOf" srcId="{DB9CE9EB-4B44-467A-80B4-C8A1C6A3FF94}" destId="{F80555E7-CAFB-443E-9CB7-3651B0B0619E}" srcOrd="0" destOrd="2" presId="urn:microsoft.com/office/officeart/2005/8/layout/hList1"/>
    <dgm:cxn modelId="{F35F9F85-06B8-495B-8768-2D5BD8CE53EB}" srcId="{02135463-A3B7-47E0-AD45-6F18848018D0}" destId="{38C5E94D-69FC-4DC8-8774-7034E7F4C50D}" srcOrd="2" destOrd="0" parTransId="{64CE1113-42E6-4FE8-99E2-5DD1671539E3}" sibTransId="{5D362F0F-8BCD-4743-A19A-09195BDCCB36}"/>
    <dgm:cxn modelId="{12AA3691-5760-4AD5-8384-A18912664BD0}" srcId="{38C5E94D-69FC-4DC8-8774-7034E7F4C50D}" destId="{3A6AFCD0-6326-4B6B-8F97-AB9A42338C31}" srcOrd="0" destOrd="0" parTransId="{65F170E1-4094-4691-A66A-30C4E914B28B}" sibTransId="{2C8BA349-8A87-4F66-B0F8-7F12C0079BD0}"/>
    <dgm:cxn modelId="{44EBBD93-2250-4B68-991E-9A82DC273FEA}" srcId="{02135463-A3B7-47E0-AD45-6F18848018D0}" destId="{2CF7207B-2805-4C2C-ABF8-2C56D05FA80B}" srcOrd="1" destOrd="0" parTransId="{581F6B1C-7820-4934-81D6-7F40A236DD90}" sibTransId="{AF164A5B-7771-440D-AD40-B0B6E076A3B5}"/>
    <dgm:cxn modelId="{8E7E7694-9C47-403D-A9D2-C13BE86A136A}" type="presOf" srcId="{4DBD3555-C9C5-480F-9483-69B6BE511919}" destId="{B244E81D-1275-40AB-A643-E0419FE4CDF0}" srcOrd="0" destOrd="2" presId="urn:microsoft.com/office/officeart/2005/8/layout/hList1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C37ACAB1-0C4F-42C9-828F-C24E85FCCD6C}" type="presOf" srcId="{7F467422-69E5-4E9C-BCF4-361D13B703A2}" destId="{F80555E7-CAFB-443E-9CB7-3651B0B0619E}" srcOrd="0" destOrd="3" presId="urn:microsoft.com/office/officeart/2005/8/layout/hList1"/>
    <dgm:cxn modelId="{780D98BF-FB18-4633-96CB-4F2CF7A1926A}" srcId="{223F5D2F-B310-4798-9356-AA2FFE4460B0}" destId="{7F467422-69E5-4E9C-BCF4-361D13B703A2}" srcOrd="1" destOrd="0" parTransId="{4607C48F-C8C0-4F57-BE81-AB4111075A23}" sibTransId="{8BA224A9-1645-4E7F-B477-F5CC85BB958E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74FA4EC9-9114-46F4-8795-164FC9850615}" type="presOf" srcId="{33BC6169-C6F8-40C7-A0C4-BBB16BFBF029}" destId="{B244E81D-1275-40AB-A643-E0419FE4CDF0}" srcOrd="0" destOrd="7" presId="urn:microsoft.com/office/officeart/2005/8/layout/hList1"/>
    <dgm:cxn modelId="{8FACB3DB-A175-4BF3-966E-8FBEDA81199E}" type="presOf" srcId="{38C5E94D-69FC-4DC8-8774-7034E7F4C50D}" destId="{B244E81D-1275-40AB-A643-E0419FE4CDF0}" srcOrd="0" destOrd="4" presId="urn:microsoft.com/office/officeart/2005/8/layout/hList1"/>
    <dgm:cxn modelId="{CD13BDDD-4478-475A-B239-55E80D060C34}" srcId="{2CF7207B-2805-4C2C-ABF8-2C56D05FA80B}" destId="{4DBD3555-C9C5-480F-9483-69B6BE511919}" srcOrd="0" destOrd="0" parTransId="{34FFB854-5B88-45E7-A314-D51558EEA09B}" sibTransId="{FF15E2B6-E90C-4BC9-B137-F4DEFB88A4EF}"/>
    <dgm:cxn modelId="{0E2C47E5-B7FF-472F-B0E2-F708CACCC4EE}" srcId="{02135463-A3B7-47E0-AD45-6F18848018D0}" destId="{33BC6169-C6F8-40C7-A0C4-BBB16BFBF029}" srcOrd="3" destOrd="0" parTransId="{A8E25AAC-6E12-448C-B9CD-001FF1ECB533}" sibTransId="{72BC89E7-0456-45FB-9F5D-4691FE5A9146}"/>
    <dgm:cxn modelId="{8884B9F2-20C3-448C-8EF0-818869B79DE7}" srcId="{BD32EA9F-1CC9-45AC-BF44-174B4533D9BE}" destId="{ACB56104-A857-4AE8-B6A8-5BC4F77A290B}" srcOrd="0" destOrd="0" parTransId="{CC3B27B4-3CBD-498E-902D-4709DD1B902F}" sibTransId="{9C7DD548-610A-4B4E-A3A1-13E61BF546F1}"/>
    <dgm:cxn modelId="{0C9BBEF4-CDD6-4649-8A22-54DD52C13CF2}" type="presOf" srcId="{2D2E0CFF-C3A5-4991-9C3C-57B5C99ECEB0}" destId="{B244E81D-1275-40AB-A643-E0419FE4CDF0}" srcOrd="0" destOrd="6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 dirty="0"/>
            <a:t>Getting the Dataverse data to start flowing to the Azure Data Lake is a matter of clicks.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 dirty="0"/>
            <a:t>Azure Data Lake and Azure Synapse Analytics are billed on an Azure subscription.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FE55E613-1453-4BE3-AB8A-E69AF4643E8B}">
      <dgm:prSet/>
      <dgm:spPr/>
      <dgm:t>
        <a:bodyPr/>
        <a:lstStyle/>
        <a:p>
          <a:r>
            <a:rPr lang="en-US" dirty="0"/>
            <a:t>Comes with a serverless SQL pool endpoint you can query with T-SQL.</a:t>
          </a:r>
        </a:p>
      </dgm:t>
    </dgm:pt>
    <dgm:pt modelId="{9115CE06-115E-4503-B8AE-AC96B8326848}" type="parTrans" cxnId="{A4701278-A0C3-4F61-ABB9-3FC67B67FD18}">
      <dgm:prSet/>
      <dgm:spPr/>
      <dgm:t>
        <a:bodyPr/>
        <a:lstStyle/>
        <a:p>
          <a:endParaRPr lang="en-US"/>
        </a:p>
      </dgm:t>
    </dgm:pt>
    <dgm:pt modelId="{F96A3C84-8833-4E2A-8DD2-54B884A5FA60}" type="sibTrans" cxnId="{A4701278-A0C3-4F61-ABB9-3FC67B67FD18}">
      <dgm:prSet/>
      <dgm:spPr/>
      <dgm:t>
        <a:bodyPr/>
        <a:lstStyle/>
        <a:p>
          <a:endParaRPr lang="en-US"/>
        </a:p>
      </dgm:t>
    </dgm:pt>
    <dgm:pt modelId="{BAA0A4CD-33B9-4265-BD9A-2E7FDA148A42}">
      <dgm:prSet/>
      <dgm:spPr/>
      <dgm:t>
        <a:bodyPr/>
        <a:lstStyle/>
        <a:p>
          <a:r>
            <a:rPr lang="en-US" dirty="0"/>
            <a:t>Works as a data warehouse </a:t>
          </a:r>
        </a:p>
      </dgm:t>
    </dgm:pt>
    <dgm:pt modelId="{3659064C-7705-4504-A1A7-F46AF5459266}" type="parTrans" cxnId="{35E895C0-1C78-4C5B-B92C-A5F3CD64FA42}">
      <dgm:prSet/>
      <dgm:spPr/>
      <dgm:t>
        <a:bodyPr/>
        <a:lstStyle/>
        <a:p>
          <a:endParaRPr lang="en-US"/>
        </a:p>
      </dgm:t>
    </dgm:pt>
    <dgm:pt modelId="{244DA223-C8A1-4396-BFDE-A53F7D4357A9}" type="sibTrans" cxnId="{35E895C0-1C78-4C5B-B92C-A5F3CD64FA42}">
      <dgm:prSet/>
      <dgm:spPr/>
      <dgm:t>
        <a:bodyPr/>
        <a:lstStyle/>
        <a:p>
          <a:endParaRPr lang="en-US"/>
        </a:p>
      </dgm:t>
    </dgm:pt>
    <dgm:pt modelId="{57681CD2-75E4-4DE0-A4DF-D12E51B629DA}">
      <dgm:prSet/>
      <dgm:spPr/>
      <dgm:t>
        <a:bodyPr/>
        <a:lstStyle/>
        <a:p>
          <a:r>
            <a:rPr lang="en-US" dirty="0"/>
            <a:t>Supports in-place and append modes </a:t>
          </a:r>
        </a:p>
      </dgm:t>
    </dgm:pt>
    <dgm:pt modelId="{FB3B2EB9-E4D5-4912-AE07-62BBECC80573}" type="parTrans" cxnId="{51A9D4C4-63C1-416D-BA04-C8B68D746526}">
      <dgm:prSet/>
      <dgm:spPr/>
      <dgm:t>
        <a:bodyPr/>
        <a:lstStyle/>
        <a:p>
          <a:endParaRPr lang="en-US"/>
        </a:p>
      </dgm:t>
    </dgm:pt>
    <dgm:pt modelId="{1F166D85-C79C-40A8-AD35-A4E0202B8131}" type="sibTrans" cxnId="{51A9D4C4-63C1-416D-BA04-C8B68D746526}">
      <dgm:prSet/>
      <dgm:spPr/>
      <dgm:t>
        <a:bodyPr/>
        <a:lstStyle/>
        <a:p>
          <a:endParaRPr lang="en-US"/>
        </a:p>
      </dgm:t>
    </dgm:pt>
    <dgm:pt modelId="{799A08CA-B555-405D-A0A8-D0A7B8AD9727}">
      <dgm:prSet/>
      <dgm:spPr/>
      <dgm:t>
        <a:bodyPr/>
        <a:lstStyle/>
        <a:p>
          <a:r>
            <a:rPr lang="en-US" dirty="0"/>
            <a:t>Large volumes and complex queries support.</a:t>
          </a:r>
        </a:p>
      </dgm:t>
    </dgm:pt>
    <dgm:pt modelId="{36BF1303-D938-4608-88B4-078FD440C99C}" type="parTrans" cxnId="{14AD0384-BD82-4E68-BEED-37C2D16F9AA0}">
      <dgm:prSet/>
      <dgm:spPr/>
      <dgm:t>
        <a:bodyPr/>
        <a:lstStyle/>
        <a:p>
          <a:endParaRPr lang="en-US"/>
        </a:p>
      </dgm:t>
    </dgm:pt>
    <dgm:pt modelId="{7EAF2EDA-8D5E-49D7-9BAC-F14F26A884FB}" type="sibTrans" cxnId="{14AD0384-BD82-4E68-BEED-37C2D16F9AA0}">
      <dgm:prSet/>
      <dgm:spPr/>
      <dgm:t>
        <a:bodyPr/>
        <a:lstStyle/>
        <a:p>
          <a:endParaRPr lang="en-US"/>
        </a:p>
      </dgm:t>
    </dgm:pt>
    <dgm:pt modelId="{AF2856C2-C6DC-443F-9D20-980E028929A3}">
      <dgm:prSet/>
      <dgm:spPr/>
      <dgm:t>
        <a:bodyPr/>
        <a:lstStyle/>
        <a:p>
          <a:r>
            <a:rPr lang="en-US" dirty="0"/>
            <a:t>Once the data is out of Dataverse, the configured security model is lost (need to add Row Level Security).</a:t>
          </a:r>
        </a:p>
      </dgm:t>
    </dgm:pt>
    <dgm:pt modelId="{7D6AE38E-AD28-49A0-9750-C380AE49981A}" type="parTrans" cxnId="{4D0F8074-B9F2-42FB-A473-12F185DC02F9}">
      <dgm:prSet/>
      <dgm:spPr/>
      <dgm:t>
        <a:bodyPr/>
        <a:lstStyle/>
        <a:p>
          <a:endParaRPr lang="en-US"/>
        </a:p>
      </dgm:t>
    </dgm:pt>
    <dgm:pt modelId="{EE106477-56A6-4A04-B09A-47778C886E8B}" type="sibTrans" cxnId="{4D0F8074-B9F2-42FB-A473-12F185DC02F9}">
      <dgm:prSet/>
      <dgm:spPr/>
      <dgm:t>
        <a:bodyPr/>
        <a:lstStyle/>
        <a:p>
          <a:endParaRPr lang="en-US"/>
        </a:p>
      </dgm:t>
    </dgm:pt>
    <dgm:pt modelId="{0BA8BC8E-27BC-47EB-BC6C-278F78F09D6A}">
      <dgm:prSet/>
      <dgm:spPr/>
      <dgm:t>
        <a:bodyPr/>
        <a:lstStyle/>
        <a:p>
          <a:r>
            <a:rPr lang="en-US" dirty="0"/>
            <a:t>Data flows from Dataverse to the data lake in near-real time, but there is some lag as compared to the Direct Query approach.</a:t>
          </a:r>
        </a:p>
      </dgm:t>
    </dgm:pt>
    <dgm:pt modelId="{F93C2199-6D28-4B40-92FA-AFF3677FBC5B}" type="parTrans" cxnId="{F7882C3E-A0F4-4ADF-9B0C-0D475503BF34}">
      <dgm:prSet/>
      <dgm:spPr/>
      <dgm:t>
        <a:bodyPr/>
        <a:lstStyle/>
        <a:p>
          <a:endParaRPr lang="en-US"/>
        </a:p>
      </dgm:t>
    </dgm:pt>
    <dgm:pt modelId="{F8C227B6-DD18-4CE7-B3DD-E3BDEF4154FE}" type="sibTrans" cxnId="{F7882C3E-A0F4-4ADF-9B0C-0D475503BF34}">
      <dgm:prSet/>
      <dgm:spPr/>
      <dgm:t>
        <a:bodyPr/>
        <a:lstStyle/>
        <a:p>
          <a:endParaRPr lang="en-US"/>
        </a:p>
      </dgm:t>
    </dgm:pt>
    <dgm:pt modelId="{FFDC8208-545F-4E44-90BA-25FBDF0D8E09}">
      <dgm:prSet/>
      <dgm:spPr/>
      <dgm:t>
        <a:bodyPr/>
        <a:lstStyle/>
        <a:p>
          <a:r>
            <a:rPr lang="en-US" dirty="0"/>
            <a:t>Also supports Spark and SQL Pools</a:t>
          </a:r>
        </a:p>
      </dgm:t>
    </dgm:pt>
    <dgm:pt modelId="{A66A29A8-B9B5-4787-82B1-5ABD458A1AB2}" type="parTrans" cxnId="{D866E2C9-61DA-4C9B-BA1F-6AC6ABE01F9C}">
      <dgm:prSet/>
      <dgm:spPr/>
      <dgm:t>
        <a:bodyPr/>
        <a:lstStyle/>
        <a:p>
          <a:endParaRPr lang="en-US"/>
        </a:p>
      </dgm:t>
    </dgm:pt>
    <dgm:pt modelId="{0F463ACA-EA6D-4A0B-BB87-F1626ACC6CAD}" type="sibTrans" cxnId="{D866E2C9-61DA-4C9B-BA1F-6AC6ABE01F9C}">
      <dgm:prSet/>
      <dgm:spPr/>
      <dgm:t>
        <a:bodyPr/>
        <a:lstStyle/>
        <a:p>
          <a:endParaRPr lang="en-US"/>
        </a:p>
      </dgm:t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F45F312-502E-444E-A818-0429EC79ACD4}" type="presOf" srcId="{AF2856C2-C6DC-443F-9D20-980E028929A3}" destId="{F80555E7-CAFB-443E-9CB7-3651B0B0619E}" srcOrd="0" destOrd="1" presId="urn:microsoft.com/office/officeart/2005/8/layout/hList1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F7882C3E-A0F4-4ADF-9B0C-0D475503BF34}" srcId="{223F5D2F-B310-4798-9356-AA2FFE4460B0}" destId="{0BA8BC8E-27BC-47EB-BC6C-278F78F09D6A}" srcOrd="2" destOrd="0" parTransId="{F93C2199-6D28-4B40-92FA-AFF3677FBC5B}" sibTransId="{F8C227B6-DD18-4CE7-B3DD-E3BDEF4154FE}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FEC2264D-4720-49C8-B7CF-E64172B168D8}" type="presOf" srcId="{BAA0A4CD-33B9-4265-BD9A-2E7FDA148A42}" destId="{B244E81D-1275-40AB-A643-E0419FE4CDF0}" srcOrd="0" destOrd="2" presId="urn:microsoft.com/office/officeart/2005/8/layout/hList1"/>
    <dgm:cxn modelId="{6B620D74-626D-4539-9DAE-B3A83DC63736}" type="presOf" srcId="{FFDC8208-545F-4E44-90BA-25FBDF0D8E09}" destId="{B244E81D-1275-40AB-A643-E0419FE4CDF0}" srcOrd="0" destOrd="5" presId="urn:microsoft.com/office/officeart/2005/8/layout/hList1"/>
    <dgm:cxn modelId="{4D0F8074-B9F2-42FB-A473-12F185DC02F9}" srcId="{223F5D2F-B310-4798-9356-AA2FFE4460B0}" destId="{AF2856C2-C6DC-443F-9D20-980E028929A3}" srcOrd="1" destOrd="0" parTransId="{7D6AE38E-AD28-49A0-9750-C380AE49981A}" sibTransId="{EE106477-56A6-4A04-B09A-47778C886E8B}"/>
    <dgm:cxn modelId="{A4701278-A0C3-4F61-ABB9-3FC67B67FD18}" srcId="{02135463-A3B7-47E0-AD45-6F18848018D0}" destId="{FE55E613-1453-4BE3-AB8A-E69AF4643E8B}" srcOrd="1" destOrd="0" parTransId="{9115CE06-115E-4503-B8AE-AC96B8326848}" sibTransId="{F96A3C84-8833-4E2A-8DD2-54B884A5FA60}"/>
    <dgm:cxn modelId="{14AD0384-BD82-4E68-BEED-37C2D16F9AA0}" srcId="{02135463-A3B7-47E0-AD45-6F18848018D0}" destId="{799A08CA-B555-405D-A0A8-D0A7B8AD9727}" srcOrd="4" destOrd="0" parTransId="{36BF1303-D938-4608-88B4-078FD440C99C}" sibTransId="{7EAF2EDA-8D5E-49D7-9BAC-F14F26A884FB}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9B1138BE-3092-4FC4-B92C-C40F0F5E12D5}" type="presOf" srcId="{57681CD2-75E4-4DE0-A4DF-D12E51B629DA}" destId="{B244E81D-1275-40AB-A643-E0419FE4CDF0}" srcOrd="0" destOrd="3" presId="urn:microsoft.com/office/officeart/2005/8/layout/hList1"/>
    <dgm:cxn modelId="{35E895C0-1C78-4C5B-B92C-A5F3CD64FA42}" srcId="{02135463-A3B7-47E0-AD45-6F18848018D0}" destId="{BAA0A4CD-33B9-4265-BD9A-2E7FDA148A42}" srcOrd="2" destOrd="0" parTransId="{3659064C-7705-4504-A1A7-F46AF5459266}" sibTransId="{244DA223-C8A1-4396-BFDE-A53F7D4357A9}"/>
    <dgm:cxn modelId="{51A9D4C4-63C1-416D-BA04-C8B68D746526}" srcId="{02135463-A3B7-47E0-AD45-6F18848018D0}" destId="{57681CD2-75E4-4DE0-A4DF-D12E51B629DA}" srcOrd="3" destOrd="0" parTransId="{FB3B2EB9-E4D5-4912-AE07-62BBECC80573}" sibTransId="{1F166D85-C79C-40A8-AD35-A4E0202B8131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D866E2C9-61DA-4C9B-BA1F-6AC6ABE01F9C}" srcId="{02135463-A3B7-47E0-AD45-6F18848018D0}" destId="{FFDC8208-545F-4E44-90BA-25FBDF0D8E09}" srcOrd="5" destOrd="0" parTransId="{A66A29A8-B9B5-4787-82B1-5ABD458A1AB2}" sibTransId="{0F463ACA-EA6D-4A0B-BB87-F1626ACC6CAD}"/>
    <dgm:cxn modelId="{E79E9ED0-D261-490C-A8BC-F8845B1CAE7E}" type="presOf" srcId="{799A08CA-B555-405D-A0A8-D0A7B8AD9727}" destId="{B244E81D-1275-40AB-A643-E0419FE4CDF0}" srcOrd="0" destOrd="4" presId="urn:microsoft.com/office/officeart/2005/8/layout/hList1"/>
    <dgm:cxn modelId="{6E1DD9FC-FF96-455F-8340-30793355F7BF}" type="presOf" srcId="{FE55E613-1453-4BE3-AB8A-E69AF4643E8B}" destId="{B244E81D-1275-40AB-A643-E0419FE4CDF0}" srcOrd="0" destOrd="1" presId="urn:microsoft.com/office/officeart/2005/8/layout/hList1"/>
    <dgm:cxn modelId="{475087FE-C567-420B-9BA3-8B29D81CD274}" type="presOf" srcId="{0BA8BC8E-27BC-47EB-BC6C-278F78F09D6A}" destId="{F80555E7-CAFB-443E-9CB7-3651B0B0619E}" srcOrd="0" destOrd="2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CFA1D13-9BB5-4193-B17C-6B838EFAE854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398EBE0-F2CD-446E-B1DC-7401321E5CF3}">
      <dgm:prSet/>
      <dgm:spPr/>
      <dgm:t>
        <a:bodyPr/>
        <a:lstStyle/>
        <a:p>
          <a:r>
            <a:rPr lang="en-US" dirty="0"/>
            <a:t>Expand the usability and value of your apps</a:t>
          </a:r>
        </a:p>
      </dgm:t>
    </dgm:pt>
    <dgm:pt modelId="{9E2A6F82-270D-4601-BFF9-812C9B279662}" type="parTrans" cxnId="{93EA2C10-6849-48D3-9D76-107D5A18BC34}">
      <dgm:prSet/>
      <dgm:spPr/>
      <dgm:t>
        <a:bodyPr/>
        <a:lstStyle/>
        <a:p>
          <a:endParaRPr lang="en-US"/>
        </a:p>
      </dgm:t>
    </dgm:pt>
    <dgm:pt modelId="{40728A86-F417-442F-A30F-E3D755DD37D3}" type="sibTrans" cxnId="{93EA2C10-6849-48D3-9D76-107D5A18BC34}">
      <dgm:prSet/>
      <dgm:spPr/>
      <dgm:t>
        <a:bodyPr/>
        <a:lstStyle/>
        <a:p>
          <a:endParaRPr lang="en-US"/>
        </a:p>
      </dgm:t>
    </dgm:pt>
    <dgm:pt modelId="{AE3E99C6-B7EC-4133-B7BD-F119F6A94926}">
      <dgm:prSet/>
      <dgm:spPr/>
      <dgm:t>
        <a:bodyPr/>
        <a:lstStyle/>
        <a:p>
          <a:r>
            <a:rPr lang="en-US" dirty="0"/>
            <a:t>Add a 360º overview for users / managers</a:t>
          </a:r>
        </a:p>
      </dgm:t>
    </dgm:pt>
    <dgm:pt modelId="{62EF7E91-A164-4A7B-94EA-7181F4601639}" type="parTrans" cxnId="{01DFBE8D-65F1-4DE9-943B-CACC09726B7D}">
      <dgm:prSet/>
      <dgm:spPr/>
      <dgm:t>
        <a:bodyPr/>
        <a:lstStyle/>
        <a:p>
          <a:endParaRPr lang="en-US"/>
        </a:p>
      </dgm:t>
    </dgm:pt>
    <dgm:pt modelId="{0E050EBA-700E-4569-9D55-10E3B6C40D3E}" type="sibTrans" cxnId="{01DFBE8D-65F1-4DE9-943B-CACC09726B7D}">
      <dgm:prSet/>
      <dgm:spPr/>
      <dgm:t>
        <a:bodyPr/>
        <a:lstStyle/>
        <a:p>
          <a:endParaRPr lang="en-US"/>
        </a:p>
      </dgm:t>
    </dgm:pt>
    <dgm:pt modelId="{B38B04F3-65D2-43FE-A92A-32609759841D}">
      <dgm:prSet/>
      <dgm:spPr/>
      <dgm:t>
        <a:bodyPr/>
        <a:lstStyle/>
        <a:p>
          <a:r>
            <a:rPr lang="en-US" dirty="0"/>
            <a:t>Dataverse data – Without 50K row limits</a:t>
          </a:r>
        </a:p>
      </dgm:t>
    </dgm:pt>
    <dgm:pt modelId="{D1E36E20-6835-42CC-B711-F7D2ED304164}" type="parTrans" cxnId="{BD08900C-0E40-4DB4-B841-BC0BB50D63AD}">
      <dgm:prSet/>
      <dgm:spPr/>
      <dgm:t>
        <a:bodyPr/>
        <a:lstStyle/>
        <a:p>
          <a:endParaRPr lang="en-US"/>
        </a:p>
      </dgm:t>
    </dgm:pt>
    <dgm:pt modelId="{52EFCA55-D399-44F0-BFDD-C890F4A73115}" type="sibTrans" cxnId="{BD08900C-0E40-4DB4-B841-BC0BB50D63AD}">
      <dgm:prSet/>
      <dgm:spPr/>
      <dgm:t>
        <a:bodyPr/>
        <a:lstStyle/>
        <a:p>
          <a:endParaRPr lang="en-US"/>
        </a:p>
      </dgm:t>
    </dgm:pt>
    <dgm:pt modelId="{5AF8145A-55B1-4B67-843E-8E9214F79D3B}">
      <dgm:prSet/>
      <dgm:spPr/>
      <dgm:t>
        <a:bodyPr/>
        <a:lstStyle/>
        <a:p>
          <a:r>
            <a:rPr lang="en-US" dirty="0"/>
            <a:t>External data – Combine without lift-and-shift</a:t>
          </a:r>
        </a:p>
      </dgm:t>
    </dgm:pt>
    <dgm:pt modelId="{B8F1640A-563B-4DBA-84AB-D2D1F46C919D}" type="parTrans" cxnId="{6F560A98-C966-409C-BC88-6E6DF980DC16}">
      <dgm:prSet/>
      <dgm:spPr/>
      <dgm:t>
        <a:bodyPr/>
        <a:lstStyle/>
        <a:p>
          <a:endParaRPr lang="en-US"/>
        </a:p>
      </dgm:t>
    </dgm:pt>
    <dgm:pt modelId="{9E63F898-E802-4E98-AE6E-615724C12B0E}" type="sibTrans" cxnId="{6F560A98-C966-409C-BC88-6E6DF980DC16}">
      <dgm:prSet/>
      <dgm:spPr/>
      <dgm:t>
        <a:bodyPr/>
        <a:lstStyle/>
        <a:p>
          <a:endParaRPr lang="en-US"/>
        </a:p>
      </dgm:t>
    </dgm:pt>
    <dgm:pt modelId="{3F991BB9-437A-49F6-8409-EA3C0975D7FC}">
      <dgm:prSet/>
      <dgm:spPr/>
      <dgm:t>
        <a:bodyPr/>
        <a:lstStyle/>
        <a:p>
          <a:r>
            <a:rPr lang="en-US" dirty="0"/>
            <a:t>Contextual Reports</a:t>
          </a:r>
        </a:p>
      </dgm:t>
    </dgm:pt>
    <dgm:pt modelId="{98C6AA16-BAF4-4332-8DB8-B633D1CCC070}" type="parTrans" cxnId="{4438F4F4-3154-49CF-89B2-3661AF799D2C}">
      <dgm:prSet/>
      <dgm:spPr/>
      <dgm:t>
        <a:bodyPr/>
        <a:lstStyle/>
        <a:p>
          <a:endParaRPr lang="en-US"/>
        </a:p>
      </dgm:t>
    </dgm:pt>
    <dgm:pt modelId="{9ADBC39F-862F-4FAE-AA11-5D2957CD3ACD}" type="sibTrans" cxnId="{4438F4F4-3154-49CF-89B2-3661AF799D2C}">
      <dgm:prSet/>
      <dgm:spPr/>
      <dgm:t>
        <a:bodyPr/>
        <a:lstStyle/>
        <a:p>
          <a:endParaRPr lang="en-US"/>
        </a:p>
      </dgm:t>
    </dgm:pt>
    <dgm:pt modelId="{8839A9DD-922C-4A0F-9CA6-ECCC559392CB}">
      <dgm:prSet/>
      <dgm:spPr/>
      <dgm:t>
        <a:bodyPr/>
        <a:lstStyle/>
        <a:p>
          <a:r>
            <a:rPr lang="en-US" dirty="0"/>
            <a:t>360º View from within an individual record</a:t>
          </a:r>
        </a:p>
      </dgm:t>
    </dgm:pt>
    <dgm:pt modelId="{F87568D9-ECBC-44D2-A7DF-EC977ECE998A}" type="parTrans" cxnId="{6D1F7CF8-6ADC-49F2-8473-C18B372BBA55}">
      <dgm:prSet/>
      <dgm:spPr/>
      <dgm:t>
        <a:bodyPr/>
        <a:lstStyle/>
        <a:p>
          <a:endParaRPr lang="en-US"/>
        </a:p>
      </dgm:t>
    </dgm:pt>
    <dgm:pt modelId="{57609724-042A-4943-8056-55CC0530C236}" type="sibTrans" cxnId="{6D1F7CF8-6ADC-49F2-8473-C18B372BBA55}">
      <dgm:prSet/>
      <dgm:spPr/>
      <dgm:t>
        <a:bodyPr/>
        <a:lstStyle/>
        <a:p>
          <a:endParaRPr lang="en-US"/>
        </a:p>
      </dgm:t>
    </dgm:pt>
    <dgm:pt modelId="{340305BC-FD08-4D58-8917-23D3BCD3FCD9}">
      <dgm:prSet/>
      <dgm:spPr/>
      <dgm:t>
        <a:bodyPr/>
        <a:lstStyle/>
        <a:p>
          <a:r>
            <a:rPr lang="en-US" dirty="0"/>
            <a:t>Your app becomes the go-to source.</a:t>
          </a:r>
        </a:p>
      </dgm:t>
    </dgm:pt>
    <dgm:pt modelId="{91426655-3B95-403F-8F15-FB8C3B788050}" type="parTrans" cxnId="{DAAE0C0A-6085-4015-AF28-0414920162A9}">
      <dgm:prSet/>
      <dgm:spPr/>
      <dgm:t>
        <a:bodyPr/>
        <a:lstStyle/>
        <a:p>
          <a:endParaRPr lang="en-US"/>
        </a:p>
      </dgm:t>
    </dgm:pt>
    <dgm:pt modelId="{0E3B57D9-E2A7-4DA5-9F64-8DE2FBF385AE}" type="sibTrans" cxnId="{DAAE0C0A-6085-4015-AF28-0414920162A9}">
      <dgm:prSet/>
      <dgm:spPr/>
      <dgm:t>
        <a:bodyPr/>
        <a:lstStyle/>
        <a:p>
          <a:endParaRPr lang="en-US"/>
        </a:p>
      </dgm:t>
    </dgm:pt>
    <dgm:pt modelId="{B0861FDE-13D8-411F-9D29-6893A714600F}">
      <dgm:prSet/>
      <dgm:spPr/>
      <dgm:t>
        <a:bodyPr/>
        <a:lstStyle/>
        <a:p>
          <a:r>
            <a:rPr lang="en-US" dirty="0"/>
            <a:t>Finally – The real benefit:</a:t>
          </a:r>
        </a:p>
      </dgm:t>
    </dgm:pt>
    <dgm:pt modelId="{E272303B-CED5-42F2-97C5-F0A60EAC16CC}" type="parTrans" cxnId="{1FD64763-F256-4701-8C0A-349DDADD47E6}">
      <dgm:prSet/>
      <dgm:spPr/>
      <dgm:t>
        <a:bodyPr/>
        <a:lstStyle/>
        <a:p>
          <a:endParaRPr lang="en-US"/>
        </a:p>
      </dgm:t>
    </dgm:pt>
    <dgm:pt modelId="{E932759D-0911-4F54-93E3-FA96BE31885B}" type="sibTrans" cxnId="{1FD64763-F256-4701-8C0A-349DDADD47E6}">
      <dgm:prSet/>
      <dgm:spPr/>
      <dgm:t>
        <a:bodyPr/>
        <a:lstStyle/>
        <a:p>
          <a:endParaRPr lang="en-US"/>
        </a:p>
      </dgm:t>
    </dgm:pt>
    <dgm:pt modelId="{2E504ECD-123D-4AEB-9F68-FD2D4430DA0A}">
      <dgm:prSet/>
      <dgm:spPr/>
      <dgm:t>
        <a:bodyPr/>
        <a:lstStyle/>
        <a:p>
          <a:r>
            <a:rPr lang="en-US" dirty="0"/>
            <a:t>Dataverse is the best way to expose the value of the data in your app to Business Decision makers</a:t>
          </a:r>
        </a:p>
      </dgm:t>
    </dgm:pt>
    <dgm:pt modelId="{27843292-02EA-41A0-B2BB-1776A597A197}" type="parTrans" cxnId="{8953D84B-E3A7-4177-B7BD-7FDA8AF7D78F}">
      <dgm:prSet/>
      <dgm:spPr/>
      <dgm:t>
        <a:bodyPr/>
        <a:lstStyle/>
        <a:p>
          <a:endParaRPr lang="en-US"/>
        </a:p>
      </dgm:t>
    </dgm:pt>
    <dgm:pt modelId="{EA59B4E2-8A92-4CBE-AACF-9763540845DF}" type="sibTrans" cxnId="{8953D84B-E3A7-4177-B7BD-7FDA8AF7D78F}">
      <dgm:prSet/>
      <dgm:spPr/>
      <dgm:t>
        <a:bodyPr/>
        <a:lstStyle/>
        <a:p>
          <a:endParaRPr lang="en-US"/>
        </a:p>
      </dgm:t>
    </dgm:pt>
    <dgm:pt modelId="{415A1EAF-1D51-420B-97C1-794A8CA18F47}">
      <dgm:prSet/>
      <dgm:spPr/>
      <dgm:t>
        <a:bodyPr/>
        <a:lstStyle/>
        <a:p>
          <a:r>
            <a:rPr lang="en-US" dirty="0"/>
            <a:t>Increase speed and completeness of adoption </a:t>
          </a:r>
        </a:p>
      </dgm:t>
    </dgm:pt>
    <dgm:pt modelId="{0E52894D-E13E-4153-9CA3-B60E72142784}" type="parTrans" cxnId="{3C701D70-7BA5-4B83-9486-0C18A3756D5D}">
      <dgm:prSet/>
      <dgm:spPr/>
      <dgm:t>
        <a:bodyPr/>
        <a:lstStyle/>
        <a:p>
          <a:endParaRPr lang="en-US"/>
        </a:p>
      </dgm:t>
    </dgm:pt>
    <dgm:pt modelId="{7E2530A9-2054-4A2E-A875-29BE956A7143}" type="sibTrans" cxnId="{3C701D70-7BA5-4B83-9486-0C18A3756D5D}">
      <dgm:prSet/>
      <dgm:spPr/>
      <dgm:t>
        <a:bodyPr/>
        <a:lstStyle/>
        <a:p>
          <a:endParaRPr lang="en-US"/>
        </a:p>
      </dgm:t>
    </dgm:pt>
    <dgm:pt modelId="{F0E6E913-3091-4ED5-8701-5BECE45AE1B4}">
      <dgm:prSet/>
      <dgm:spPr/>
      <dgm:t>
        <a:bodyPr/>
        <a:lstStyle/>
        <a:p>
          <a:r>
            <a:rPr lang="en-US" dirty="0"/>
            <a:t>Built-in Artificial Intelligence over your data</a:t>
          </a:r>
        </a:p>
      </dgm:t>
    </dgm:pt>
    <dgm:pt modelId="{E19B8D62-3A92-4BB1-9F7C-D6C1E00CB059}" type="parTrans" cxnId="{0836339B-9FD4-4892-BC62-93E677EB2D1E}">
      <dgm:prSet/>
      <dgm:spPr/>
      <dgm:t>
        <a:bodyPr/>
        <a:lstStyle/>
        <a:p>
          <a:endParaRPr lang="en-US"/>
        </a:p>
      </dgm:t>
    </dgm:pt>
    <dgm:pt modelId="{337FB58B-064A-4B73-A42D-913C5CFAA1BD}" type="sibTrans" cxnId="{0836339B-9FD4-4892-BC62-93E677EB2D1E}">
      <dgm:prSet/>
      <dgm:spPr/>
      <dgm:t>
        <a:bodyPr/>
        <a:lstStyle/>
        <a:p>
          <a:endParaRPr lang="en-US"/>
        </a:p>
      </dgm:t>
    </dgm:pt>
    <dgm:pt modelId="{C66A636E-26FA-4F2E-81B1-B4D5C2166D49}" type="pres">
      <dgm:prSet presAssocID="{2CFA1D13-9BB5-4193-B17C-6B838EFAE854}" presName="linear" presStyleCnt="0">
        <dgm:presLayoutVars>
          <dgm:dir/>
          <dgm:animLvl val="lvl"/>
          <dgm:resizeHandles val="exact"/>
        </dgm:presLayoutVars>
      </dgm:prSet>
      <dgm:spPr/>
    </dgm:pt>
    <dgm:pt modelId="{92BB8AEB-98A9-445A-BF6F-7F37D19EB662}" type="pres">
      <dgm:prSet presAssocID="{A398EBE0-F2CD-446E-B1DC-7401321E5CF3}" presName="parentLin" presStyleCnt="0"/>
      <dgm:spPr/>
    </dgm:pt>
    <dgm:pt modelId="{F7C7CC3D-B825-4F0C-9186-1A21C3775973}" type="pres">
      <dgm:prSet presAssocID="{A398EBE0-F2CD-446E-B1DC-7401321E5CF3}" presName="parentLeftMargin" presStyleLbl="node1" presStyleIdx="0" presStyleCnt="3"/>
      <dgm:spPr/>
    </dgm:pt>
    <dgm:pt modelId="{502AFF02-4623-4A95-B257-31495EBE9DC7}" type="pres">
      <dgm:prSet presAssocID="{A398EBE0-F2CD-446E-B1DC-7401321E5CF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6AE6547-C79B-482B-B024-444E670204B0}" type="pres">
      <dgm:prSet presAssocID="{A398EBE0-F2CD-446E-B1DC-7401321E5CF3}" presName="negativeSpace" presStyleCnt="0"/>
      <dgm:spPr/>
    </dgm:pt>
    <dgm:pt modelId="{B61CF21A-4AE1-48BB-8797-CD0A485D42D3}" type="pres">
      <dgm:prSet presAssocID="{A398EBE0-F2CD-446E-B1DC-7401321E5CF3}" presName="childText" presStyleLbl="conFgAcc1" presStyleIdx="0" presStyleCnt="3">
        <dgm:presLayoutVars>
          <dgm:bulletEnabled val="1"/>
        </dgm:presLayoutVars>
      </dgm:prSet>
      <dgm:spPr/>
    </dgm:pt>
    <dgm:pt modelId="{1D429D2C-440B-4422-9206-B0A9E9AF7C9D}" type="pres">
      <dgm:prSet presAssocID="{40728A86-F417-442F-A30F-E3D755DD37D3}" presName="spaceBetweenRectangles" presStyleCnt="0"/>
      <dgm:spPr/>
    </dgm:pt>
    <dgm:pt modelId="{7B25AF7F-D29C-4B74-B6D4-C3C880A7D5C3}" type="pres">
      <dgm:prSet presAssocID="{3F991BB9-437A-49F6-8409-EA3C0975D7FC}" presName="parentLin" presStyleCnt="0"/>
      <dgm:spPr/>
    </dgm:pt>
    <dgm:pt modelId="{3016DA16-45BE-4C8B-B432-E47D394ED5D6}" type="pres">
      <dgm:prSet presAssocID="{3F991BB9-437A-49F6-8409-EA3C0975D7FC}" presName="parentLeftMargin" presStyleLbl="node1" presStyleIdx="0" presStyleCnt="3"/>
      <dgm:spPr/>
    </dgm:pt>
    <dgm:pt modelId="{25472EB6-6F37-4876-A355-1CE2E776EAB4}" type="pres">
      <dgm:prSet presAssocID="{3F991BB9-437A-49F6-8409-EA3C0975D7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4A7E6D4-5AE2-4E95-A361-E61401C94732}" type="pres">
      <dgm:prSet presAssocID="{3F991BB9-437A-49F6-8409-EA3C0975D7FC}" presName="negativeSpace" presStyleCnt="0"/>
      <dgm:spPr/>
    </dgm:pt>
    <dgm:pt modelId="{3F7A1910-0AA1-402A-93F9-941D6603D06B}" type="pres">
      <dgm:prSet presAssocID="{3F991BB9-437A-49F6-8409-EA3C0975D7FC}" presName="childText" presStyleLbl="conFgAcc1" presStyleIdx="1" presStyleCnt="3">
        <dgm:presLayoutVars>
          <dgm:bulletEnabled val="1"/>
        </dgm:presLayoutVars>
      </dgm:prSet>
      <dgm:spPr/>
    </dgm:pt>
    <dgm:pt modelId="{917A11F8-7857-4601-BE3A-9C082471C596}" type="pres">
      <dgm:prSet presAssocID="{9ADBC39F-862F-4FAE-AA11-5D2957CD3ACD}" presName="spaceBetweenRectangles" presStyleCnt="0"/>
      <dgm:spPr/>
    </dgm:pt>
    <dgm:pt modelId="{28725475-AF0C-4081-A84A-446582756297}" type="pres">
      <dgm:prSet presAssocID="{B0861FDE-13D8-411F-9D29-6893A714600F}" presName="parentLin" presStyleCnt="0"/>
      <dgm:spPr/>
    </dgm:pt>
    <dgm:pt modelId="{AA13A8A9-A846-41E2-AC1F-FB6959573ADD}" type="pres">
      <dgm:prSet presAssocID="{B0861FDE-13D8-411F-9D29-6893A714600F}" presName="parentLeftMargin" presStyleLbl="node1" presStyleIdx="1" presStyleCnt="3"/>
      <dgm:spPr/>
    </dgm:pt>
    <dgm:pt modelId="{DFA28DB1-368A-4DBB-9170-7B7324BF2792}" type="pres">
      <dgm:prSet presAssocID="{B0861FDE-13D8-411F-9D29-6893A714600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871EAB8-087F-41C0-8435-7C0873226407}" type="pres">
      <dgm:prSet presAssocID="{B0861FDE-13D8-411F-9D29-6893A714600F}" presName="negativeSpace" presStyleCnt="0"/>
      <dgm:spPr/>
    </dgm:pt>
    <dgm:pt modelId="{AE063AFC-74EE-4267-B1CA-F287991EA16F}" type="pres">
      <dgm:prSet presAssocID="{B0861FDE-13D8-411F-9D29-6893A714600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03F8B00-BA60-4F31-9FB5-1294804D73EE}" type="presOf" srcId="{A398EBE0-F2CD-446E-B1DC-7401321E5CF3}" destId="{F7C7CC3D-B825-4F0C-9186-1A21C3775973}" srcOrd="0" destOrd="0" presId="urn:microsoft.com/office/officeart/2005/8/layout/list1"/>
    <dgm:cxn modelId="{FC772A03-0709-4E1C-910A-6B051AAAE4AC}" type="presOf" srcId="{5AF8145A-55B1-4B67-843E-8E9214F79D3B}" destId="{B61CF21A-4AE1-48BB-8797-CD0A485D42D3}" srcOrd="0" destOrd="2" presId="urn:microsoft.com/office/officeart/2005/8/layout/list1"/>
    <dgm:cxn modelId="{DAAE0C0A-6085-4015-AF28-0414920162A9}" srcId="{3F991BB9-437A-49F6-8409-EA3C0975D7FC}" destId="{340305BC-FD08-4D58-8917-23D3BCD3FCD9}" srcOrd="1" destOrd="0" parTransId="{91426655-3B95-403F-8F15-FB8C3B788050}" sibTransId="{0E3B57D9-E2A7-4DA5-9F64-8DE2FBF385AE}"/>
    <dgm:cxn modelId="{EF7E170A-0878-43C1-A65E-7F44441A41CB}" type="presOf" srcId="{B38B04F3-65D2-43FE-A92A-32609759841D}" destId="{B61CF21A-4AE1-48BB-8797-CD0A485D42D3}" srcOrd="0" destOrd="1" presId="urn:microsoft.com/office/officeart/2005/8/layout/list1"/>
    <dgm:cxn modelId="{BD08900C-0E40-4DB4-B841-BC0BB50D63AD}" srcId="{A398EBE0-F2CD-446E-B1DC-7401321E5CF3}" destId="{B38B04F3-65D2-43FE-A92A-32609759841D}" srcOrd="1" destOrd="0" parTransId="{D1E36E20-6835-42CC-B711-F7D2ED304164}" sibTransId="{52EFCA55-D399-44F0-BFDD-C890F4A73115}"/>
    <dgm:cxn modelId="{93EA2C10-6849-48D3-9D76-107D5A18BC34}" srcId="{2CFA1D13-9BB5-4193-B17C-6B838EFAE854}" destId="{A398EBE0-F2CD-446E-B1DC-7401321E5CF3}" srcOrd="0" destOrd="0" parTransId="{9E2A6F82-270D-4601-BFF9-812C9B279662}" sibTransId="{40728A86-F417-442F-A30F-E3D755DD37D3}"/>
    <dgm:cxn modelId="{CBBD6223-1787-44EE-983C-7812453C8137}" type="presOf" srcId="{340305BC-FD08-4D58-8917-23D3BCD3FCD9}" destId="{3F7A1910-0AA1-402A-93F9-941D6603D06B}" srcOrd="0" destOrd="1" presId="urn:microsoft.com/office/officeart/2005/8/layout/list1"/>
    <dgm:cxn modelId="{7F99F931-FFBB-459E-A61C-3F3DDCA90B03}" type="presOf" srcId="{2E504ECD-123D-4AEB-9F68-FD2D4430DA0A}" destId="{AE063AFC-74EE-4267-B1CA-F287991EA16F}" srcOrd="0" destOrd="1" presId="urn:microsoft.com/office/officeart/2005/8/layout/list1"/>
    <dgm:cxn modelId="{7B5EE93A-0CDE-45A4-B9DF-0C46D14D8279}" type="presOf" srcId="{2CFA1D13-9BB5-4193-B17C-6B838EFAE854}" destId="{C66A636E-26FA-4F2E-81B1-B4D5C2166D49}" srcOrd="0" destOrd="0" presId="urn:microsoft.com/office/officeart/2005/8/layout/list1"/>
    <dgm:cxn modelId="{1FD64763-F256-4701-8C0A-349DDADD47E6}" srcId="{2CFA1D13-9BB5-4193-B17C-6B838EFAE854}" destId="{B0861FDE-13D8-411F-9D29-6893A714600F}" srcOrd="2" destOrd="0" parTransId="{E272303B-CED5-42F2-97C5-F0A60EAC16CC}" sibTransId="{E932759D-0911-4F54-93E3-FA96BE31885B}"/>
    <dgm:cxn modelId="{8953D84B-E3A7-4177-B7BD-7FDA8AF7D78F}" srcId="{B0861FDE-13D8-411F-9D29-6893A714600F}" destId="{2E504ECD-123D-4AEB-9F68-FD2D4430DA0A}" srcOrd="1" destOrd="0" parTransId="{27843292-02EA-41A0-B2BB-1776A597A197}" sibTransId="{EA59B4E2-8A92-4CBE-AACF-9763540845DF}"/>
    <dgm:cxn modelId="{3C701D70-7BA5-4B83-9486-0C18A3756D5D}" srcId="{B0861FDE-13D8-411F-9D29-6893A714600F}" destId="{415A1EAF-1D51-420B-97C1-794A8CA18F47}" srcOrd="0" destOrd="0" parTransId="{0E52894D-E13E-4153-9CA3-B60E72142784}" sibTransId="{7E2530A9-2054-4A2E-A875-29BE956A7143}"/>
    <dgm:cxn modelId="{D4DFB076-ADDE-4321-838C-652468F9001A}" type="presOf" srcId="{B0861FDE-13D8-411F-9D29-6893A714600F}" destId="{DFA28DB1-368A-4DBB-9170-7B7324BF2792}" srcOrd="1" destOrd="0" presId="urn:microsoft.com/office/officeart/2005/8/layout/list1"/>
    <dgm:cxn modelId="{112DD07F-856D-44E1-B39B-34D5A9777A32}" type="presOf" srcId="{F0E6E913-3091-4ED5-8701-5BECE45AE1B4}" destId="{B61CF21A-4AE1-48BB-8797-CD0A485D42D3}" srcOrd="0" destOrd="3" presId="urn:microsoft.com/office/officeart/2005/8/layout/list1"/>
    <dgm:cxn modelId="{01DFBE8D-65F1-4DE9-943B-CACC09726B7D}" srcId="{A398EBE0-F2CD-446E-B1DC-7401321E5CF3}" destId="{AE3E99C6-B7EC-4133-B7BD-F119F6A94926}" srcOrd="0" destOrd="0" parTransId="{62EF7E91-A164-4A7B-94EA-7181F4601639}" sibTransId="{0E050EBA-700E-4569-9D55-10E3B6C40D3E}"/>
    <dgm:cxn modelId="{E67C1393-270F-45AC-A509-3A3E0BCFCB94}" type="presOf" srcId="{A398EBE0-F2CD-446E-B1DC-7401321E5CF3}" destId="{502AFF02-4623-4A95-B257-31495EBE9DC7}" srcOrd="1" destOrd="0" presId="urn:microsoft.com/office/officeart/2005/8/layout/list1"/>
    <dgm:cxn modelId="{6F560A98-C966-409C-BC88-6E6DF980DC16}" srcId="{A398EBE0-F2CD-446E-B1DC-7401321E5CF3}" destId="{5AF8145A-55B1-4B67-843E-8E9214F79D3B}" srcOrd="2" destOrd="0" parTransId="{B8F1640A-563B-4DBA-84AB-D2D1F46C919D}" sibTransId="{9E63F898-E802-4E98-AE6E-615724C12B0E}"/>
    <dgm:cxn modelId="{0836339B-9FD4-4892-BC62-93E677EB2D1E}" srcId="{A398EBE0-F2CD-446E-B1DC-7401321E5CF3}" destId="{F0E6E913-3091-4ED5-8701-5BECE45AE1B4}" srcOrd="3" destOrd="0" parTransId="{E19B8D62-3A92-4BB1-9F7C-D6C1E00CB059}" sibTransId="{337FB58B-064A-4B73-A42D-913C5CFAA1BD}"/>
    <dgm:cxn modelId="{CF20F39F-27D7-48CD-B60F-9A92987CEC3B}" type="presOf" srcId="{3F991BB9-437A-49F6-8409-EA3C0975D7FC}" destId="{25472EB6-6F37-4876-A355-1CE2E776EAB4}" srcOrd="1" destOrd="0" presId="urn:microsoft.com/office/officeart/2005/8/layout/list1"/>
    <dgm:cxn modelId="{069E1FAB-FA8E-4346-AD61-9B0DDFBED5AB}" type="presOf" srcId="{415A1EAF-1D51-420B-97C1-794A8CA18F47}" destId="{AE063AFC-74EE-4267-B1CA-F287991EA16F}" srcOrd="0" destOrd="0" presId="urn:microsoft.com/office/officeart/2005/8/layout/list1"/>
    <dgm:cxn modelId="{25EAF5B9-8B0D-4200-92AC-952CBD223577}" type="presOf" srcId="{8839A9DD-922C-4A0F-9CA6-ECCC559392CB}" destId="{3F7A1910-0AA1-402A-93F9-941D6603D06B}" srcOrd="0" destOrd="0" presId="urn:microsoft.com/office/officeart/2005/8/layout/list1"/>
    <dgm:cxn modelId="{78286BC5-8492-4911-90BA-98D4A066D6EA}" type="presOf" srcId="{3F991BB9-437A-49F6-8409-EA3C0975D7FC}" destId="{3016DA16-45BE-4C8B-B432-E47D394ED5D6}" srcOrd="0" destOrd="0" presId="urn:microsoft.com/office/officeart/2005/8/layout/list1"/>
    <dgm:cxn modelId="{CD2E0BD3-0D5B-4B89-9BB2-B478DEBB2096}" type="presOf" srcId="{AE3E99C6-B7EC-4133-B7BD-F119F6A94926}" destId="{B61CF21A-4AE1-48BB-8797-CD0A485D42D3}" srcOrd="0" destOrd="0" presId="urn:microsoft.com/office/officeart/2005/8/layout/list1"/>
    <dgm:cxn modelId="{4438F4F4-3154-49CF-89B2-3661AF799D2C}" srcId="{2CFA1D13-9BB5-4193-B17C-6B838EFAE854}" destId="{3F991BB9-437A-49F6-8409-EA3C0975D7FC}" srcOrd="1" destOrd="0" parTransId="{98C6AA16-BAF4-4332-8DB8-B633D1CCC070}" sibTransId="{9ADBC39F-862F-4FAE-AA11-5D2957CD3ACD}"/>
    <dgm:cxn modelId="{D7109EF6-2CCB-4CEB-B729-28383692FB53}" type="presOf" srcId="{B0861FDE-13D8-411F-9D29-6893A714600F}" destId="{AA13A8A9-A846-41E2-AC1F-FB6959573ADD}" srcOrd="0" destOrd="0" presId="urn:microsoft.com/office/officeart/2005/8/layout/list1"/>
    <dgm:cxn modelId="{6D1F7CF8-6ADC-49F2-8473-C18B372BBA55}" srcId="{3F991BB9-437A-49F6-8409-EA3C0975D7FC}" destId="{8839A9DD-922C-4A0F-9CA6-ECCC559392CB}" srcOrd="0" destOrd="0" parTransId="{F87568D9-ECBC-44D2-A7DF-EC977ECE998A}" sibTransId="{57609724-042A-4943-8056-55CC0530C236}"/>
    <dgm:cxn modelId="{F01B514C-F564-43D8-9F72-0E547E27B70F}" type="presParOf" srcId="{C66A636E-26FA-4F2E-81B1-B4D5C2166D49}" destId="{92BB8AEB-98A9-445A-BF6F-7F37D19EB662}" srcOrd="0" destOrd="0" presId="urn:microsoft.com/office/officeart/2005/8/layout/list1"/>
    <dgm:cxn modelId="{6F71FB32-7640-42CF-91CB-54C7E91DF614}" type="presParOf" srcId="{92BB8AEB-98A9-445A-BF6F-7F37D19EB662}" destId="{F7C7CC3D-B825-4F0C-9186-1A21C3775973}" srcOrd="0" destOrd="0" presId="urn:microsoft.com/office/officeart/2005/8/layout/list1"/>
    <dgm:cxn modelId="{2E3A546D-0341-4FE4-AF13-7F99ADAD89AD}" type="presParOf" srcId="{92BB8AEB-98A9-445A-BF6F-7F37D19EB662}" destId="{502AFF02-4623-4A95-B257-31495EBE9DC7}" srcOrd="1" destOrd="0" presId="urn:microsoft.com/office/officeart/2005/8/layout/list1"/>
    <dgm:cxn modelId="{C938D93A-2EC4-4B75-9539-8291D2BB1FB0}" type="presParOf" srcId="{C66A636E-26FA-4F2E-81B1-B4D5C2166D49}" destId="{B6AE6547-C79B-482B-B024-444E670204B0}" srcOrd="1" destOrd="0" presId="urn:microsoft.com/office/officeart/2005/8/layout/list1"/>
    <dgm:cxn modelId="{E282FDAF-23B9-48DE-962E-B7AA63530473}" type="presParOf" srcId="{C66A636E-26FA-4F2E-81B1-B4D5C2166D49}" destId="{B61CF21A-4AE1-48BB-8797-CD0A485D42D3}" srcOrd="2" destOrd="0" presId="urn:microsoft.com/office/officeart/2005/8/layout/list1"/>
    <dgm:cxn modelId="{6830E80E-A3EC-4DA3-A54A-6122141A5EAB}" type="presParOf" srcId="{C66A636E-26FA-4F2E-81B1-B4D5C2166D49}" destId="{1D429D2C-440B-4422-9206-B0A9E9AF7C9D}" srcOrd="3" destOrd="0" presId="urn:microsoft.com/office/officeart/2005/8/layout/list1"/>
    <dgm:cxn modelId="{877AA196-BEA3-4685-9002-D1D91273BB3F}" type="presParOf" srcId="{C66A636E-26FA-4F2E-81B1-B4D5C2166D49}" destId="{7B25AF7F-D29C-4B74-B6D4-C3C880A7D5C3}" srcOrd="4" destOrd="0" presId="urn:microsoft.com/office/officeart/2005/8/layout/list1"/>
    <dgm:cxn modelId="{FD165938-FA61-4669-BAFC-ADEBB9D7EAEF}" type="presParOf" srcId="{7B25AF7F-D29C-4B74-B6D4-C3C880A7D5C3}" destId="{3016DA16-45BE-4C8B-B432-E47D394ED5D6}" srcOrd="0" destOrd="0" presId="urn:microsoft.com/office/officeart/2005/8/layout/list1"/>
    <dgm:cxn modelId="{D43CF8D1-A5C3-431A-B12D-7F2040AA4D27}" type="presParOf" srcId="{7B25AF7F-D29C-4B74-B6D4-C3C880A7D5C3}" destId="{25472EB6-6F37-4876-A355-1CE2E776EAB4}" srcOrd="1" destOrd="0" presId="urn:microsoft.com/office/officeart/2005/8/layout/list1"/>
    <dgm:cxn modelId="{878ADC7E-413D-42F7-B2CB-E7AB1FA6C3C0}" type="presParOf" srcId="{C66A636E-26FA-4F2E-81B1-B4D5C2166D49}" destId="{B4A7E6D4-5AE2-4E95-A361-E61401C94732}" srcOrd="5" destOrd="0" presId="urn:microsoft.com/office/officeart/2005/8/layout/list1"/>
    <dgm:cxn modelId="{4CF1F593-28C2-4F32-9B0C-10CBF6067A8D}" type="presParOf" srcId="{C66A636E-26FA-4F2E-81B1-B4D5C2166D49}" destId="{3F7A1910-0AA1-402A-93F9-941D6603D06B}" srcOrd="6" destOrd="0" presId="urn:microsoft.com/office/officeart/2005/8/layout/list1"/>
    <dgm:cxn modelId="{B7074624-AC07-475E-B3F0-BEEBD13C254D}" type="presParOf" srcId="{C66A636E-26FA-4F2E-81B1-B4D5C2166D49}" destId="{917A11F8-7857-4601-BE3A-9C082471C596}" srcOrd="7" destOrd="0" presId="urn:microsoft.com/office/officeart/2005/8/layout/list1"/>
    <dgm:cxn modelId="{8976DE67-ECE4-4D34-BC69-E61A3CCD0ABE}" type="presParOf" srcId="{C66A636E-26FA-4F2E-81B1-B4D5C2166D49}" destId="{28725475-AF0C-4081-A84A-446582756297}" srcOrd="8" destOrd="0" presId="urn:microsoft.com/office/officeart/2005/8/layout/list1"/>
    <dgm:cxn modelId="{B0E25B74-A2FD-4B48-8606-7FE79366C4C8}" type="presParOf" srcId="{28725475-AF0C-4081-A84A-446582756297}" destId="{AA13A8A9-A846-41E2-AC1F-FB6959573ADD}" srcOrd="0" destOrd="0" presId="urn:microsoft.com/office/officeart/2005/8/layout/list1"/>
    <dgm:cxn modelId="{10FB50D1-B280-4781-AB84-48240A583B82}" type="presParOf" srcId="{28725475-AF0C-4081-A84A-446582756297}" destId="{DFA28DB1-368A-4DBB-9170-7B7324BF2792}" srcOrd="1" destOrd="0" presId="urn:microsoft.com/office/officeart/2005/8/layout/list1"/>
    <dgm:cxn modelId="{5A76A181-2B0C-4DF9-8C28-89C7F0955730}" type="presParOf" srcId="{C66A636E-26FA-4F2E-81B1-B4D5C2166D49}" destId="{8871EAB8-087F-41C0-8435-7C0873226407}" srcOrd="9" destOrd="0" presId="urn:microsoft.com/office/officeart/2005/8/layout/list1"/>
    <dgm:cxn modelId="{35206B67-6325-43A7-A762-C8409EE97337}" type="presParOf" srcId="{C66A636E-26FA-4F2E-81B1-B4D5C2166D49}" destId="{AE063AFC-74EE-4267-B1CA-F287991EA16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CF21A-4AE1-48BB-8797-CD0A485D42D3}">
      <dsp:nvSpPr>
        <dsp:cNvPr id="0" name=""/>
        <dsp:cNvSpPr/>
      </dsp:nvSpPr>
      <dsp:spPr>
        <a:xfrm>
          <a:off x="0" y="524052"/>
          <a:ext cx="6666833" cy="17356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Add a 360º overview for users / managers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Dataverse data – Without 50K row limits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External data – Combine without lift-and-shift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Built-in Artificial Intelligence over your data</a:t>
          </a:r>
        </a:p>
      </dsp:txBody>
      <dsp:txXfrm>
        <a:off x="0" y="524052"/>
        <a:ext cx="6666833" cy="1735650"/>
      </dsp:txXfrm>
    </dsp:sp>
    <dsp:sp modelId="{502AFF02-4623-4A95-B257-31495EBE9DC7}">
      <dsp:nvSpPr>
        <dsp:cNvPr id="0" name=""/>
        <dsp:cNvSpPr/>
      </dsp:nvSpPr>
      <dsp:spPr>
        <a:xfrm>
          <a:off x="333341" y="243612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Expand the usability and value of your apps</a:t>
          </a:r>
        </a:p>
      </dsp:txBody>
      <dsp:txXfrm>
        <a:off x="360721" y="270992"/>
        <a:ext cx="4612023" cy="506120"/>
      </dsp:txXfrm>
    </dsp:sp>
    <dsp:sp modelId="{3F7A1910-0AA1-402A-93F9-941D6603D06B}">
      <dsp:nvSpPr>
        <dsp:cNvPr id="0" name=""/>
        <dsp:cNvSpPr/>
      </dsp:nvSpPr>
      <dsp:spPr>
        <a:xfrm>
          <a:off x="0" y="2642742"/>
          <a:ext cx="6666833" cy="8079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360º View from within an individual record</a:t>
          </a:r>
        </a:p>
      </dsp:txBody>
      <dsp:txXfrm>
        <a:off x="0" y="2642742"/>
        <a:ext cx="6666833" cy="807975"/>
      </dsp:txXfrm>
    </dsp:sp>
    <dsp:sp modelId="{25472EB6-6F37-4876-A355-1CE2E776EAB4}">
      <dsp:nvSpPr>
        <dsp:cNvPr id="0" name=""/>
        <dsp:cNvSpPr/>
      </dsp:nvSpPr>
      <dsp:spPr>
        <a:xfrm>
          <a:off x="333341" y="2362302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Contextual Reports</a:t>
          </a:r>
        </a:p>
      </dsp:txBody>
      <dsp:txXfrm>
        <a:off x="360721" y="2389682"/>
        <a:ext cx="4612023" cy="506120"/>
      </dsp:txXfrm>
    </dsp:sp>
    <dsp:sp modelId="{AE063AFC-74EE-4267-B1CA-F287991EA16F}">
      <dsp:nvSpPr>
        <dsp:cNvPr id="0" name=""/>
        <dsp:cNvSpPr/>
      </dsp:nvSpPr>
      <dsp:spPr>
        <a:xfrm>
          <a:off x="0" y="3833757"/>
          <a:ext cx="6666833" cy="13765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Increase speed and completeness of adoption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Power BI is the best way to expose the value of the data in your app to Business Decision Makers</a:t>
          </a:r>
        </a:p>
      </dsp:txBody>
      <dsp:txXfrm>
        <a:off x="0" y="3833757"/>
        <a:ext cx="6666833" cy="1376550"/>
      </dsp:txXfrm>
    </dsp:sp>
    <dsp:sp modelId="{DFA28DB1-368A-4DBB-9170-7B7324BF2792}">
      <dsp:nvSpPr>
        <dsp:cNvPr id="0" name=""/>
        <dsp:cNvSpPr/>
      </dsp:nvSpPr>
      <dsp:spPr>
        <a:xfrm>
          <a:off x="333341" y="3553317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Finally – The real benefit:</a:t>
          </a:r>
        </a:p>
      </dsp:txBody>
      <dsp:txXfrm>
        <a:off x="360721" y="3580697"/>
        <a:ext cx="4612023" cy="506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41B311-265A-425F-96E3-3B14875E290A}">
      <dsp:nvSpPr>
        <dsp:cNvPr id="0" name=""/>
        <dsp:cNvSpPr/>
      </dsp:nvSpPr>
      <dsp:spPr>
        <a:xfrm>
          <a:off x="0" y="53998"/>
          <a:ext cx="10515600" cy="52767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Power BI integration in Power Apps</a:t>
          </a:r>
          <a:endParaRPr lang="en-US" sz="2200" kern="1200" dirty="0"/>
        </a:p>
      </dsp:txBody>
      <dsp:txXfrm>
        <a:off x="25759" y="79757"/>
        <a:ext cx="10464082" cy="476152"/>
      </dsp:txXfrm>
    </dsp:sp>
    <dsp:sp modelId="{BD55E28B-52B8-49BB-9325-39203CD0DA76}">
      <dsp:nvSpPr>
        <dsp:cNvPr id="0" name=""/>
        <dsp:cNvSpPr/>
      </dsp:nvSpPr>
      <dsp:spPr>
        <a:xfrm>
          <a:off x="0" y="581668"/>
          <a:ext cx="10515600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>
              <a:solidFill>
                <a:schemeClr val="bg1"/>
              </a:solidFill>
            </a:rPr>
            <a:t>Supported scenarios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>
              <a:solidFill>
                <a:schemeClr val="bg1"/>
              </a:solidFill>
            </a:rPr>
            <a:t>Focus on system dashboards &amp; main forms integration</a:t>
          </a:r>
        </a:p>
      </dsp:txBody>
      <dsp:txXfrm>
        <a:off x="0" y="581668"/>
        <a:ext cx="10515600" cy="592020"/>
      </dsp:txXfrm>
    </dsp:sp>
    <dsp:sp modelId="{5F9D46CD-F1D5-435E-ABFD-B195D113BB34}">
      <dsp:nvSpPr>
        <dsp:cNvPr id="0" name=""/>
        <dsp:cNvSpPr/>
      </dsp:nvSpPr>
      <dsp:spPr>
        <a:xfrm>
          <a:off x="0" y="1173688"/>
          <a:ext cx="10515600" cy="52767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Reporting options on Dataverse data</a:t>
          </a:r>
          <a:endParaRPr lang="en-US" sz="2200" kern="1200" dirty="0"/>
        </a:p>
      </dsp:txBody>
      <dsp:txXfrm>
        <a:off x="25759" y="1199447"/>
        <a:ext cx="10464082" cy="476152"/>
      </dsp:txXfrm>
    </dsp:sp>
    <dsp:sp modelId="{4AE36618-AD09-48D6-B3AC-7FDDBBCCD97F}">
      <dsp:nvSpPr>
        <dsp:cNvPr id="0" name=""/>
        <dsp:cNvSpPr/>
      </dsp:nvSpPr>
      <dsp:spPr>
        <a:xfrm>
          <a:off x="0" y="1701358"/>
          <a:ext cx="10515600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Quick Report Preview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Custom Reporting</a:t>
          </a:r>
        </a:p>
      </dsp:txBody>
      <dsp:txXfrm>
        <a:off x="0" y="1701358"/>
        <a:ext cx="10515600" cy="546480"/>
      </dsp:txXfrm>
    </dsp:sp>
    <dsp:sp modelId="{DBEF0B6F-3E02-48EA-ACFB-FC1B95FF317A}">
      <dsp:nvSpPr>
        <dsp:cNvPr id="0" name=""/>
        <dsp:cNvSpPr/>
      </dsp:nvSpPr>
      <dsp:spPr>
        <a:xfrm>
          <a:off x="0" y="2247838"/>
          <a:ext cx="10515600" cy="52767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Connecting Power BI to Dataverse</a:t>
          </a:r>
          <a:endParaRPr lang="en-US" sz="2200" kern="1200"/>
        </a:p>
      </dsp:txBody>
      <dsp:txXfrm>
        <a:off x="25759" y="2273597"/>
        <a:ext cx="10464082" cy="476152"/>
      </dsp:txXfrm>
    </dsp:sp>
    <dsp:sp modelId="{FFBC07C7-CE82-4170-A8A6-97D20F61AFCC}">
      <dsp:nvSpPr>
        <dsp:cNvPr id="0" name=""/>
        <dsp:cNvSpPr/>
      </dsp:nvSpPr>
      <dsp:spPr>
        <a:xfrm>
          <a:off x="0" y="2775508"/>
          <a:ext cx="10515600" cy="819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Using DirectQuery for real-time + security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Using SQL queries for advanced scenarios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Best practices for DirectQuery</a:t>
          </a:r>
        </a:p>
      </dsp:txBody>
      <dsp:txXfrm>
        <a:off x="0" y="2775508"/>
        <a:ext cx="10515600" cy="819720"/>
      </dsp:txXfrm>
    </dsp:sp>
    <dsp:sp modelId="{D6FBD6E0-F8B0-4646-ABB9-8DB5A5BF33B1}">
      <dsp:nvSpPr>
        <dsp:cNvPr id="0" name=""/>
        <dsp:cNvSpPr/>
      </dsp:nvSpPr>
      <dsp:spPr>
        <a:xfrm>
          <a:off x="0" y="3595228"/>
          <a:ext cx="10515600" cy="52767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Resources</a:t>
          </a:r>
          <a:endParaRPr lang="en-US" sz="2200" kern="1200"/>
        </a:p>
      </dsp:txBody>
      <dsp:txXfrm>
        <a:off x="25759" y="3620987"/>
        <a:ext cx="10464082" cy="4761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2B13-CAD5-4450-B70F-139416E8DF9E}">
      <dsp:nvSpPr>
        <dsp:cNvPr id="0" name=""/>
        <dsp:cNvSpPr/>
      </dsp:nvSpPr>
      <dsp:spPr>
        <a:xfrm>
          <a:off x="0" y="358028"/>
          <a:ext cx="10515600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74904" rIns="81612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Individual user’s own data (security model applies)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Real-time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Best for targeted datasets</a:t>
          </a:r>
        </a:p>
      </dsp:txBody>
      <dsp:txXfrm>
        <a:off x="0" y="358028"/>
        <a:ext cx="10515600" cy="1360800"/>
      </dsp:txXfrm>
    </dsp:sp>
    <dsp:sp modelId="{FD2B0668-7B51-4673-B7F9-24386A9B7757}">
      <dsp:nvSpPr>
        <dsp:cNvPr id="0" name=""/>
        <dsp:cNvSpPr/>
      </dsp:nvSpPr>
      <dsp:spPr>
        <a:xfrm>
          <a:off x="525780" y="92348"/>
          <a:ext cx="736092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Dataverse + DirectQuery</a:t>
          </a:r>
        </a:p>
      </dsp:txBody>
      <dsp:txXfrm>
        <a:off x="551719" y="118287"/>
        <a:ext cx="7309042" cy="479482"/>
      </dsp:txXfrm>
    </dsp:sp>
    <dsp:sp modelId="{75A242C3-5E9E-44C1-B987-BD8143272D60}">
      <dsp:nvSpPr>
        <dsp:cNvPr id="0" name=""/>
        <dsp:cNvSpPr/>
      </dsp:nvSpPr>
      <dsp:spPr>
        <a:xfrm>
          <a:off x="0" y="2081709"/>
          <a:ext cx="10515600" cy="1048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74904" rIns="81612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Scheduled refreshes of medium-sized datasets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Faster rendering of reports</a:t>
          </a:r>
        </a:p>
      </dsp:txBody>
      <dsp:txXfrm>
        <a:off x="0" y="2081709"/>
        <a:ext cx="10515600" cy="1048950"/>
      </dsp:txXfrm>
    </dsp:sp>
    <dsp:sp modelId="{8E5BE7CD-DB44-4EDA-8CFE-BED878330F05}">
      <dsp:nvSpPr>
        <dsp:cNvPr id="0" name=""/>
        <dsp:cNvSpPr/>
      </dsp:nvSpPr>
      <dsp:spPr>
        <a:xfrm>
          <a:off x="525780" y="1816029"/>
          <a:ext cx="736092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Dataverse + Import Mode</a:t>
          </a:r>
        </a:p>
      </dsp:txBody>
      <dsp:txXfrm>
        <a:off x="551719" y="1841968"/>
        <a:ext cx="7309042" cy="479482"/>
      </dsp:txXfrm>
    </dsp:sp>
    <dsp:sp modelId="{0CBEE028-BB21-45C4-A174-3FEB36FE1A7F}">
      <dsp:nvSpPr>
        <dsp:cNvPr id="0" name=""/>
        <dsp:cNvSpPr/>
      </dsp:nvSpPr>
      <dsp:spPr>
        <a:xfrm>
          <a:off x="0" y="3493539"/>
          <a:ext cx="10515600" cy="765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74904" rIns="81612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Enterprise-Scale data source for reporting</a:t>
          </a:r>
        </a:p>
      </dsp:txBody>
      <dsp:txXfrm>
        <a:off x="0" y="3493539"/>
        <a:ext cx="10515600" cy="765450"/>
      </dsp:txXfrm>
    </dsp:sp>
    <dsp:sp modelId="{DE9B6C1E-EE0D-4B6B-BB4A-402B30D017CE}">
      <dsp:nvSpPr>
        <dsp:cNvPr id="0" name=""/>
        <dsp:cNvSpPr/>
      </dsp:nvSpPr>
      <dsp:spPr>
        <a:xfrm>
          <a:off x="525780" y="3227859"/>
          <a:ext cx="736092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Azure Data Lake + Azure Synapse Analytics</a:t>
          </a:r>
        </a:p>
      </dsp:txBody>
      <dsp:txXfrm>
        <a:off x="551719" y="3253798"/>
        <a:ext cx="7309042" cy="4794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1" y="30184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Benefits:</a:t>
          </a:r>
        </a:p>
      </dsp:txBody>
      <dsp:txXfrm>
        <a:off x="51" y="30184"/>
        <a:ext cx="4913783" cy="633600"/>
      </dsp:txXfrm>
    </dsp:sp>
    <dsp:sp modelId="{B244E81D-1275-40AB-A643-E0419FE4CDF0}">
      <dsp:nvSpPr>
        <dsp:cNvPr id="0" name=""/>
        <dsp:cNvSpPr/>
      </dsp:nvSpPr>
      <dsp:spPr>
        <a:xfrm>
          <a:off x="51" y="663784"/>
          <a:ext cx="4913783" cy="365736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Available directly in Power BI (and Excel in a future release).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DirectQuery support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Real-time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User security context is applied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Import Mode Support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Highly responsive user interactions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Lowered complexity of query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Dataverse SQL support</a:t>
          </a:r>
        </a:p>
      </dsp:txBody>
      <dsp:txXfrm>
        <a:off x="51" y="663784"/>
        <a:ext cx="4913783" cy="3657369"/>
      </dsp:txXfrm>
    </dsp:sp>
    <dsp:sp modelId="{11577781-B0B0-4371-AF49-F31EBCF78131}">
      <dsp:nvSpPr>
        <dsp:cNvPr id="0" name=""/>
        <dsp:cNvSpPr/>
      </dsp:nvSpPr>
      <dsp:spPr>
        <a:xfrm>
          <a:off x="5601764" y="30184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Considerations:</a:t>
          </a:r>
        </a:p>
      </dsp:txBody>
      <dsp:txXfrm>
        <a:off x="5601764" y="30184"/>
        <a:ext cx="4913783" cy="633600"/>
      </dsp:txXfrm>
    </dsp:sp>
    <dsp:sp modelId="{F80555E7-CAFB-443E-9CB7-3651B0B0619E}">
      <dsp:nvSpPr>
        <dsp:cNvPr id="0" name=""/>
        <dsp:cNvSpPr/>
      </dsp:nvSpPr>
      <dsp:spPr>
        <a:xfrm>
          <a:off x="5601764" y="663784"/>
          <a:ext cx="4913783" cy="3657369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TDS endpoint limits apply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80-MB maximum size limit for query results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Unsupported datatypes and tables (image, file, multi-choice, audit, etc.)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Dates are formatted as UTC.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Plug-ins registered on the </a:t>
          </a:r>
          <a:r>
            <a:rPr lang="en-US" sz="2200" kern="1200" dirty="0" err="1"/>
            <a:t>RetrieveMultipleRequest</a:t>
          </a:r>
          <a:r>
            <a:rPr lang="en-US" sz="2200" kern="1200" dirty="0"/>
            <a:t> or </a:t>
          </a:r>
          <a:r>
            <a:rPr lang="en-US" sz="2200" kern="1200" dirty="0" err="1"/>
            <a:t>RetrieveRequest</a:t>
          </a:r>
          <a:r>
            <a:rPr lang="en-US" sz="2200" kern="1200" dirty="0"/>
            <a:t> messages are not triggered</a:t>
          </a:r>
        </a:p>
      </dsp:txBody>
      <dsp:txXfrm>
        <a:off x="5601764" y="663784"/>
        <a:ext cx="4913783" cy="365736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1" y="47169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Benefits:</a:t>
          </a:r>
        </a:p>
      </dsp:txBody>
      <dsp:txXfrm>
        <a:off x="51" y="47169"/>
        <a:ext cx="4913783" cy="633600"/>
      </dsp:txXfrm>
    </dsp:sp>
    <dsp:sp modelId="{B244E81D-1275-40AB-A643-E0419FE4CDF0}">
      <dsp:nvSpPr>
        <dsp:cNvPr id="0" name=""/>
        <dsp:cNvSpPr/>
      </dsp:nvSpPr>
      <dsp:spPr>
        <a:xfrm>
          <a:off x="51" y="680769"/>
          <a:ext cx="4913783" cy="362340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Getting the Dataverse data to start flowing to the Azure Data Lake is a matter of clicks.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Comes with a serverless SQL pool endpoint you can query with T-SQL.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Works as a data warehouse 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Supports in-place and append modes 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Large volumes and complex queries support.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Also supports Spark and SQL Pools</a:t>
          </a:r>
        </a:p>
      </dsp:txBody>
      <dsp:txXfrm>
        <a:off x="51" y="680769"/>
        <a:ext cx="4913783" cy="3623400"/>
      </dsp:txXfrm>
    </dsp:sp>
    <dsp:sp modelId="{11577781-B0B0-4371-AF49-F31EBCF78131}">
      <dsp:nvSpPr>
        <dsp:cNvPr id="0" name=""/>
        <dsp:cNvSpPr/>
      </dsp:nvSpPr>
      <dsp:spPr>
        <a:xfrm>
          <a:off x="5601764" y="47169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Considerations:</a:t>
          </a:r>
        </a:p>
      </dsp:txBody>
      <dsp:txXfrm>
        <a:off x="5601764" y="47169"/>
        <a:ext cx="4913783" cy="633600"/>
      </dsp:txXfrm>
    </dsp:sp>
    <dsp:sp modelId="{F80555E7-CAFB-443E-9CB7-3651B0B0619E}">
      <dsp:nvSpPr>
        <dsp:cNvPr id="0" name=""/>
        <dsp:cNvSpPr/>
      </dsp:nvSpPr>
      <dsp:spPr>
        <a:xfrm>
          <a:off x="5601764" y="680769"/>
          <a:ext cx="4913783" cy="3623400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Azure Data Lake and Azure Synapse Analytics are billed on an Azure subscription.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Once the data is out of Dataverse, the configured security model is lost (need to add Row Level Security).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Data flows from Dataverse to the data lake in near-real time, but there is some lag as compared to the Direct Query approach.</a:t>
          </a:r>
        </a:p>
      </dsp:txBody>
      <dsp:txXfrm>
        <a:off x="5601764" y="680769"/>
        <a:ext cx="4913783" cy="36234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CF21A-4AE1-48BB-8797-CD0A485D42D3}">
      <dsp:nvSpPr>
        <dsp:cNvPr id="0" name=""/>
        <dsp:cNvSpPr/>
      </dsp:nvSpPr>
      <dsp:spPr>
        <a:xfrm>
          <a:off x="0" y="374427"/>
          <a:ext cx="6666833" cy="17356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Add a 360º overview for users / managers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Dataverse data – Without 50K row limits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External data – Combine without lift-and-shift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Built-in Artificial Intelligence over your data</a:t>
          </a:r>
        </a:p>
      </dsp:txBody>
      <dsp:txXfrm>
        <a:off x="0" y="374427"/>
        <a:ext cx="6666833" cy="1735650"/>
      </dsp:txXfrm>
    </dsp:sp>
    <dsp:sp modelId="{502AFF02-4623-4A95-B257-31495EBE9DC7}">
      <dsp:nvSpPr>
        <dsp:cNvPr id="0" name=""/>
        <dsp:cNvSpPr/>
      </dsp:nvSpPr>
      <dsp:spPr>
        <a:xfrm>
          <a:off x="333341" y="93987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Expand the usability and value of your apps</a:t>
          </a:r>
        </a:p>
      </dsp:txBody>
      <dsp:txXfrm>
        <a:off x="360721" y="121367"/>
        <a:ext cx="4612023" cy="506120"/>
      </dsp:txXfrm>
    </dsp:sp>
    <dsp:sp modelId="{3F7A1910-0AA1-402A-93F9-941D6603D06B}">
      <dsp:nvSpPr>
        <dsp:cNvPr id="0" name=""/>
        <dsp:cNvSpPr/>
      </dsp:nvSpPr>
      <dsp:spPr>
        <a:xfrm>
          <a:off x="0" y="2493117"/>
          <a:ext cx="6666833" cy="110722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360º View from within an individual record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Your app becomes the go-to source.</a:t>
          </a:r>
        </a:p>
      </dsp:txBody>
      <dsp:txXfrm>
        <a:off x="0" y="2493117"/>
        <a:ext cx="6666833" cy="1107225"/>
      </dsp:txXfrm>
    </dsp:sp>
    <dsp:sp modelId="{25472EB6-6F37-4876-A355-1CE2E776EAB4}">
      <dsp:nvSpPr>
        <dsp:cNvPr id="0" name=""/>
        <dsp:cNvSpPr/>
      </dsp:nvSpPr>
      <dsp:spPr>
        <a:xfrm>
          <a:off x="333341" y="2212677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Contextual Reports</a:t>
          </a:r>
        </a:p>
      </dsp:txBody>
      <dsp:txXfrm>
        <a:off x="360721" y="2240057"/>
        <a:ext cx="4612023" cy="506120"/>
      </dsp:txXfrm>
    </dsp:sp>
    <dsp:sp modelId="{AE063AFC-74EE-4267-B1CA-F287991EA16F}">
      <dsp:nvSpPr>
        <dsp:cNvPr id="0" name=""/>
        <dsp:cNvSpPr/>
      </dsp:nvSpPr>
      <dsp:spPr>
        <a:xfrm>
          <a:off x="0" y="3983382"/>
          <a:ext cx="6666833" cy="13765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Increase speed and completeness of adoption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Dataverse is the best way to expose the value of the data in your app to Business Decision makers</a:t>
          </a:r>
        </a:p>
      </dsp:txBody>
      <dsp:txXfrm>
        <a:off x="0" y="3983382"/>
        <a:ext cx="6666833" cy="1376550"/>
      </dsp:txXfrm>
    </dsp:sp>
    <dsp:sp modelId="{DFA28DB1-368A-4DBB-9170-7B7324BF2792}">
      <dsp:nvSpPr>
        <dsp:cNvPr id="0" name=""/>
        <dsp:cNvSpPr/>
      </dsp:nvSpPr>
      <dsp:spPr>
        <a:xfrm>
          <a:off x="333341" y="3702942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Finally – The real benefit:</a:t>
          </a:r>
        </a:p>
      </dsp:txBody>
      <dsp:txXfrm>
        <a:off x="360721" y="3730322"/>
        <a:ext cx="4612023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11/19/2021 12:12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1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18,'2'-1,"1"-1,-1 0,0 0,1 2,-1-2,1 1,0 0,-1 0,1 0,-1 1,1-1,2 0,38-1,-34 1,5 2,-1 0,1 0,-1 1,0 1,1 0,23 9,76 42,-80-37,542 314,-514-293,182 113,27 27,894 658,-30 55,603 589,-87 53,-1206-1115,462 428,-130-125,370 355,-985-917,90 87,-14-39,-63-58,-127-109,-31-29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5277 0,'-192'436,"103"-219,-186 390,-17 5,289-607,-649 1305,27-126,-136 294,-305 989,698-1409,-155 723,378-1260,-87 344,188-657,35-147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3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2.77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0 3025,'13'5,"8"3,0-1,0-1,1-1,34 4,-53-9,0 0,1 0,-1 0,1-1,-1 0,0 1,1-1,-1-1,0 1,6-3,1-3,18-13,-12 7,326-209,-256 170,339-206,1376-852,-1321 813,49-31,-12-14,-346 219,-16-10,-109 84,-40 43,-1-1,0 1,-1-1,0 0,5-10,-9 16,1-1,-1 1,1 0,-1 0,1-1,-1 1,0 0,0-1,0 1,0-1,0 1,0 0,0-1,0 1,0 0,0-1,-1 1,1 0,-1-1,1 1,-1 0,1 0,-1 0,0-1,0 1,1 0,-1 0,0 0,-2-2,0 2,1-1,0 1,-1 0,1 0,-1 0,1 0,-1 0,0 1,1-1,-1 1,0-1,0 1,-3 0,-9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3.65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1 1,'1'0,"0"0,0 0,0 0,0 1,1-1,-1 1,0-1,0 0,0 1,1 1,5 1,15 9,0 1,-1 1,36 31,51 59,-74-69,2-1,0-2,44 30,-37-37,78 36,55 8,-81-33,89 41,-3 9,-5 7,-4 8,237 181,76 127,-20 26,-115-103,223 146,-459-397,4-6,3-4,166 70,-170-94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4.62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4896 0,'-3'2,"-225"132,103-58,-903 601,455-236,76-58,-10-14,-444 243,855-552,-316 186,232-140,152-89,-104 65,114-69,-1 1,2 1,0 1,-21 25,19-14,11-8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5.548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5588 2404,'-5'0,"-95"-10,-1-4,2-4,-193-63,-279-143,429 164,-249-98,-128-56,87 5,12-21,354 193,-709-368,302 163,78 45,-10 30,223 105,-31-11,207 71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3:59:13.957"/>
    </inkml:context>
    <inkml:brush xml:id="br0">
      <inkml:brushProperty name="width" value="0.35" units="cm"/>
      <inkml:brushProperty name="height" value="0.35" units="cm"/>
      <inkml:brushProperty name="color" value="#FFB900"/>
      <inkml:brushProperty name="ignorePressure" value="1"/>
    </inkml:brush>
  </inkml:definitions>
  <inkml:trace contextRef="#ctx0" brushRef="#br0">276 2774,'0'-4,"1"0,0 0,-1 0,2 0,-1 0,0 1,1-1,-1 1,5-6,-2 0,155-273,5-11,48-135,-19 37,28-88,-201 438,1 0,37-49,9-17,28-55,-74 122,-18 32,0 0,1 1,0 0,0 0,1 0,10-12,8-7,0-1,-2 0,-1-2,28-55,-41 70,-1 0,5-18,9-19,-18 51,0 7,-1 7,0 53,-1-23,1 1,3-1,16 81,1-53,3 0,3-1,3-2,3-1,43 66,-11-22,25 38,320 451,-59-88,-246-343,-12-19,69 133,-143-250,11 19,14 27,-44-80,0 0,1 0,-1 1,0-1,0 0,1 1,-1-1,0 0,0 1,0-1,1 0,-1 1,0-1,0 1,0-1,0 0,0 1,0-1,0 1,0-1,0 0,0 1,0-1,0 1,0-1,0 0,0 1,0-1,-1 1,1-1,0 0,0 1,0-1,-1 0,1 1,0-1,0 0,-1 1,1-1,0 0,-1 0,0 1,-1-1,0 0,0 0,0 0,0 0,0-1,-1 1,1-1,-4-1,-64-25,-112-60,114 52,-160-79,-514-244,715 345,-24-8,-76-46,-494-297,442 274,84 36,-90-49,117 69,-169-110,76 42,-4 19,49 27,109 50,12 3,18 0,-18 3,465-8,-311 9,1579 0,-1708-2,-1 0,0-2,1-1,-1-2,-1 0,1-2,28-12,-11 0,0-1,-2-2,60-42,10-3,-71 44,-42 24,-1 0,0-1,1 1,-1 0,1-1,-1 1,0 0,1 0,-1-1,1 1,-1 0,1 0,-1 0,1-1,-1 1,1 0,-1 0,1 0,-1 0,1 0,-1 0,1 0,-1 0,1 0,-1 1,1-1,0 0,-4 13,-17 16,-55 85,50-72,-49 61,-50 30,-157 131,243-232,-2-1,-1-3,-2-1,0-2,-2-2,-1-2,-59 19,32-17,-93 17,-113 21,124-14,90-26,35-10,-1 1,1 1,1 1,1 2,0 1,1 1,0 2,2 0,0 2,2 0,0 2,2 1,1 0,0 1,-27 52,38-63,0-1,-19 21,19-23,-1 0,1 1,-14 26,19-31,-1 0,1 0,-2-1,1 0,-1 0,0 0,-8 6,-52 39,52-42,5-4,-1-1,1 0,-1 0,0-1,0-1,-17 4,11-2,-28 10,-97 44,126-53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11/19/2021 12:08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11/19/2021 12:08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707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11/19/2021 12:08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245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11/19/2021 12:08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40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11/19/2021 12:08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82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11/19/2021 12:08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07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75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53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75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2B6C5-CB1C-4580-B783-F52C3A24E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A2D04-8822-4939-8678-E87128C01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784E0-149B-4A20-AF49-DAB34D82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11/19/2021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102A2-D8B5-40FC-B3A0-440C9F6A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747D3-05CB-4063-9C63-669EF479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49757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8E48C9-C3C9-4FC0-860A-301E87F7F8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9338DD-EBE5-49FC-B51E-A668AE82A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9492E-B7AB-4BE0-9DFC-3AEAD2BF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11/19/2021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69972-F155-4669-87F1-9F98DD08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3B5AE-FDC2-483E-8A0A-980675EF7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56260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375"/>
            <a:ext cx="10515600" cy="1114313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8245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10198-B250-44FD-9AC7-BA0E6E23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/>
          <a:lstStyle>
            <a:lvl1pPr>
              <a:def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25D0DC-756F-45C2-A98F-05B7594197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11676F-0A7B-49C1-8A96-1063E181399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137933" y="1477400"/>
            <a:ext cx="6125221" cy="4035002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 w="381000">
            <a:solidFill>
              <a:schemeClr val="tx1"/>
            </a:solidFill>
          </a:ln>
          <a:effectLst>
            <a:outerShdw blurRad="254000" dist="2921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tIns="2377440"/>
          <a:lstStyle>
            <a:lvl1pPr marL="0" indent="0">
              <a:defRPr lang="en-US" sz="14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45675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3948684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3663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411662" cy="984885"/>
          </a:xfrm>
        </p:spPr>
        <p:txBody>
          <a:bodyPr anchor="ctr"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0858B-298E-456E-8BD2-C525C8AF328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80454" y="585788"/>
            <a:ext cx="6474941" cy="57659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9606A-8F41-413C-9C36-6850E1BC90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705" y="1747066"/>
            <a:ext cx="4411662" cy="861774"/>
          </a:xfrm>
        </p:spPr>
        <p:txBody>
          <a:bodyPr/>
          <a:lstStyle>
            <a:lvl1pPr marL="0" indent="0">
              <a:buNone/>
              <a:defRPr b="1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2548A92-3954-4C36-AFC5-043724760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87634" y="1549669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9221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99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222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461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049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9803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613011"/>
            <a:ext cx="4167887" cy="1920526"/>
          </a:xfrm>
        </p:spPr>
        <p:txBody>
          <a:bodyPr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46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Topic name or subtitle</a:t>
            </a:r>
          </a:p>
        </p:txBody>
      </p:sp>
      <p:pic>
        <p:nvPicPr>
          <p:cNvPr id="8" name="Picture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FFF0A47-7543-41B6-9868-D5B1EA7351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251" t="33298" r="8207" b="32992"/>
          <a:stretch/>
        </p:blipFill>
        <p:spPr bwMode="invGray">
          <a:xfrm>
            <a:off x="584200" y="585788"/>
            <a:ext cx="2855205" cy="28932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CB76050-475B-4C99-A78E-916281BF9B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1" y="5066296"/>
            <a:ext cx="4164583" cy="2492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363109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A52A-263D-4B5C-9F40-73B4A33B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FA2F2-57C8-4139-B340-15247B40D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90F0C-12B7-46EE-AB9A-FC2B2105C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11/19/2021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FDEF5-54D6-4DD5-9F5A-8D8812B0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17396-A916-47DF-BE65-34B90BAE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05322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E979A-A8E5-4088-9028-6EC1DE0A3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942B4-0A49-4EC7-B0A8-0C494D699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CF4EF-EA57-4E6D-AECD-74DD16D39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11/19/2021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A8201-AE41-44FF-A1AF-B2338F0C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E178F-EF4E-44C3-B5F1-EE5B4B5D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91524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83B15-24C1-4BFD-88E9-49FE89EB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90659-081B-4B2F-97BB-D4CAFAEBD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9E1E1-95D7-4223-96D8-6A2856BAF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3A1D7-F9B1-4074-B8EF-172165A7C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11/19/2021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2357E-FDC5-4F6E-A2E0-55E86C00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CC319-4D42-4625-A0F6-7E3B92B5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52303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877F1-ED52-4D29-9221-DEE334DB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D83F9F-0429-481C-BA18-DB0E16ADD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11/19/2021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824D24-AB01-4F89-9CE8-41E2CE32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DB373-18F1-4A57-A38A-EC7F7584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40959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995072-A5C1-450A-92EF-42028E84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11/19/2021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2E9C7-E74B-4899-BCC6-730D396CA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93ABA-C3DC-498B-9DD3-0BAE442D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77940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3924-D7D2-4399-98F4-9CBAF2AA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E7F36-A49C-4BE7-B23A-78C34B5C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B2152-93F7-4A6A-8CD9-82D999DE6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3EAF4-47BC-4216-9664-B4A7382C3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11/19/2021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16495-3D18-4FBC-809A-0FFA1238A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25AB8-E769-402F-93BE-D0D11504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39850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D9879-316E-4E90-A097-B620423B0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E5DF3B-97B1-46EB-8DAF-DAA6D2654D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D2C82-8DB3-4740-A550-8BA815A7B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5AA36-43A6-4944-8392-C56AC5E3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11/19/2021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E1B3D-C885-4E48-9D53-30445960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9B75B-1C39-436D-A1D4-8241747D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72221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B916-9326-4D73-B691-CDFA729D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C188F-6E13-40DF-BF31-77BE6B8E8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3E2F-AD9C-47F4-B5C1-F4B40B4D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11/19/2021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E2263-8D7B-49A3-A701-128284BA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C2F72-7D48-424C-857E-E77214F9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10672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032353-2971-4FEF-884B-70C91C7A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35CC2-6F84-470B-AAB6-5550FAF43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8FF3D-9D86-4824-8A68-92BD93512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11/19/2021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7BB0F-E774-4FD2-A769-32EB434DA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785B1-611F-4A2B-98A4-D58A5AD3B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ID" hidden="1">
            <a:extLst>
              <a:ext uri="{FF2B5EF4-FFF2-40B4-BE49-F238E27FC236}">
                <a16:creationId xmlns:a16="http://schemas.microsoft.com/office/drawing/2014/main" id="{B7886158-6BE0-4540-B4B1-F929DD942DC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5D1039-8106-4342-93DA-EF14B30A4B02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43E838E-1B42-43FB-931E-B8CB81E5BF06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703D5E-3CDE-4E6E-8FF1-6F3702CBD66B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7D3BD7-3780-415B-B3E6-CA319D897F47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2F8C853-9082-4059-AB91-B2EBA335068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9CD5C0-1D38-48DD-B525-CC9C251C7832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C13BF1-9D87-42FE-889D-4F1BF63F313B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019F21-004A-43A3-9727-C8654D01CA6A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0C0B8D-3626-4414-8DC1-81EC9DFC8160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DBD813-4EA4-49AD-8276-4A032E28C7DD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9D66049-DAF8-4248-9FE5-266E46A727AB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D287AA-0233-456D-BF4C-97058D026CE9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343F42C-2C15-4E25-BB68-CEFBAE455EE1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92218A-5430-412B-BF71-125728EFC384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DCDEA4-5BF0-45AE-9B0B-F795D225FAD8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90277F-64E9-4EF7-9927-69E9771CB13A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6BCB9D3-C12B-40B7-AFCF-01B0A47AF6FC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510BE75-A508-4818-8127-9F9B8FF67E7E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DE4517-9E7A-47D7-B6C0-6AB7589BC4B2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D69F4EF-0FD7-4D3B-9E1D-AA417EF5522E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BBC85B4-6E22-4179-95D9-1701A280FB67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4C309FD-89C4-4D3E-856C-D7E439E8DD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D7A34-8EDB-46D7-97FB-FF72F820946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5E0D6B9-563B-4364-B297-1A74DF1DB669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E87E260-A348-4299-A1D7-7851C791369F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AC5086-7C75-40DC-BE4A-DCF98618E2C0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81F588-4867-408A-B5C9-84E4A3E7F3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E2BBAA8-6954-422A-B164-D7DF3DA5B498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03C0488-9C18-40B6-B72B-F57CEFA4F71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818B771-41A1-46EC-A87C-05424A15127C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A3F1F0C-7937-4F4D-B10E-5950B1610117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B3BBCE4-9B2C-4221-9FD7-6E9E0A53C7DA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8D94D28-85C4-45C4-A343-E9598534EF23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E825A6D-8302-464C-84ED-81F9843F705E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.64 square" hidden="1">
            <a:extLst>
              <a:ext uri="{FF2B5EF4-FFF2-40B4-BE49-F238E27FC236}">
                <a16:creationId xmlns:a16="http://schemas.microsoft.com/office/drawing/2014/main" id="{CEE45534-E2FD-43C3-8A32-C5C9D8EEA91A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.32 square" hidden="1">
            <a:extLst>
              <a:ext uri="{FF2B5EF4-FFF2-40B4-BE49-F238E27FC236}">
                <a16:creationId xmlns:a16="http://schemas.microsoft.com/office/drawing/2014/main" id="{C9E9003A-3C6E-4C2C-86D2-F5AEAC62A451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722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86" r:id="rId1"/>
    <p:sldLayoutId id="2147485287" r:id="rId2"/>
    <p:sldLayoutId id="2147485288" r:id="rId3"/>
    <p:sldLayoutId id="2147485289" r:id="rId4"/>
    <p:sldLayoutId id="2147485291" r:id="rId5"/>
    <p:sldLayoutId id="2147485292" r:id="rId6"/>
    <p:sldLayoutId id="2147485293" r:id="rId7"/>
    <p:sldLayoutId id="2147485294" r:id="rId8"/>
    <p:sldLayoutId id="2147485295" r:id="rId9"/>
    <p:sldLayoutId id="2147485296" r:id="rId10"/>
    <p:sldLayoutId id="2147485297" r:id="rId11"/>
    <p:sldLayoutId id="2147485298" r:id="rId12"/>
    <p:sldLayoutId id="2147485299" r:id="rId13"/>
    <p:sldLayoutId id="2147485304" r:id="rId14"/>
    <p:sldLayoutId id="2147485305" r:id="rId15"/>
    <p:sldLayoutId id="2147485307" r:id="rId16"/>
    <p:sldLayoutId id="2147485308" r:id="rId17"/>
    <p:sldLayoutId id="2147485272" r:id="rId18"/>
    <p:sldLayoutId id="2147485240" r:id="rId19"/>
  </p:sldLayoutIdLst>
  <p:transition>
    <p:fad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68" userDrawn="1">
          <p15:clr>
            <a:srgbClr val="C35EA4"/>
          </p15:clr>
        </p15:guide>
        <p15:guide id="2" pos="7313" userDrawn="1">
          <p15:clr>
            <a:srgbClr val="C35EA4"/>
          </p15:clr>
        </p15:guide>
        <p15:guide id="3" orient="horz" pos="369" userDrawn="1">
          <p15:clr>
            <a:srgbClr val="C35EA4"/>
          </p15:clr>
        </p15:guide>
        <p15:guide id="4" orient="horz" pos="3949" userDrawn="1">
          <p15:clr>
            <a:srgbClr val="C35EA4"/>
          </p15:clr>
        </p15:guide>
        <p15:guide id="5" orient="horz" pos="184" userDrawn="1">
          <p15:clr>
            <a:srgbClr val="A4A3A4"/>
          </p15:clr>
        </p15:guide>
        <p15:guide id="6" pos="185" userDrawn="1">
          <p15:clr>
            <a:srgbClr val="A4A3A4"/>
          </p15:clr>
        </p15:guide>
        <p15:guide id="7" orient="horz" pos="4135" userDrawn="1">
          <p15:clr>
            <a:srgbClr val="A4A3A4"/>
          </p15:clr>
        </p15:guide>
        <p15:guide id="8" pos="749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19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6.sv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diagramLayout" Target="../diagrams/layout5.xml"/><Relationship Id="rId7" Type="http://schemas.openxmlformats.org/officeDocument/2006/relationships/image" Target="../media/image19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hyperlink" Target="https://markcarrington.dev/sql-4-cds/" TargetMode="External"/><Relationship Id="rId4" Type="http://schemas.openxmlformats.org/officeDocument/2006/relationships/hyperlink" Target="https://docs.microsoft.com/en-us/powerapps/developer/data-platform/dataverse-sql-query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png"/><Relationship Id="rId5" Type="http://schemas.openxmlformats.org/officeDocument/2006/relationships/customXml" Target="../ink/ink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customXml" Target="../ink/ink8.xml"/><Relationship Id="rId3" Type="http://schemas.openxmlformats.org/officeDocument/2006/relationships/image" Target="../media/image27.png"/><Relationship Id="rId7" Type="http://schemas.openxmlformats.org/officeDocument/2006/relationships/customXml" Target="../ink/ink5.xml"/><Relationship Id="rId12" Type="http://schemas.openxmlformats.org/officeDocument/2006/relationships/image" Target="../media/image43.png"/><Relationship Id="rId2" Type="http://schemas.openxmlformats.org/officeDocument/2006/relationships/hyperlink" Target="https://docs.microsoft.com/en-us/power-bi/guidance/star-schema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0" Type="http://schemas.openxmlformats.org/officeDocument/2006/relationships/image" Target="../media/image42.png"/><Relationship Id="rId4" Type="http://schemas.microsoft.com/office/2007/relationships/hdphoto" Target="../media/hdphoto3.wdp"/><Relationship Id="rId9" Type="http://schemas.openxmlformats.org/officeDocument/2006/relationships/customXml" Target="../ink/ink6.xml"/><Relationship Id="rId1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5.wdp"/><Relationship Id="rId5" Type="http://schemas.openxmlformats.org/officeDocument/2006/relationships/image" Target="../media/image44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query/power-query-foldi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6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ZGpK2waM5Y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hyperlink" Target="https://github.com/PowerBiDevCamp/Camp-Sessions/raw/master/Session%2014%20-%20Power%20BI%20with%20Dataverse.pptx" TargetMode="External"/><Relationship Id="rId4" Type="http://schemas.openxmlformats.org/officeDocument/2006/relationships/hyperlink" Target="https://github.com/PowerBiDevCamp/Camp-Sessions/tree/master/PBIX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learn/paths/power-bi-effective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powerapps/maker/model-driven-apps/create-edit-powerbi-embedded-page" TargetMode="External"/><Relationship Id="rId13" Type="http://schemas.openxmlformats.org/officeDocument/2006/relationships/hyperlink" Target="https://docs.microsoft.com/en-us/dynamics365/fin-ops-core/dev-itpro/analytics/power-bi-embedded-integration" TargetMode="External"/><Relationship Id="rId3" Type="http://schemas.openxmlformats.org/officeDocument/2006/relationships/hyperlink" Target="https://docs.microsoft.com/en-us/powerapps/developer/data-platform/dataverse-sql-query" TargetMode="External"/><Relationship Id="rId7" Type="http://schemas.openxmlformats.org/officeDocument/2006/relationships/hyperlink" Target="https://docs.microsoft.com/en-us/power-query/connectors/dataverse" TargetMode="External"/><Relationship Id="rId12" Type="http://schemas.openxmlformats.org/officeDocument/2006/relationships/hyperlink" Target="https://docs.microsoft.com/en-us/dynamics365/fin-ops-core/dev-itpro/analytics/embed-power-bi-workspaces?toc=/dynamics365/commerce/toc.json" TargetMode="External"/><Relationship Id="rId2" Type="http://schemas.openxmlformats.org/officeDocument/2006/relationships/notesSlide" Target="../notesSlides/notesSlide8.xml"/><Relationship Id="rId16" Type="http://schemas.openxmlformats.org/officeDocument/2006/relationships/hyperlink" Target="https://docs.microsoft.com/en-us/power-bi/connect-data/desktop-directquery-troubleshoot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s.microsoft.com/en-us/powerapps/maker/data-platform/view-entity-data-power-bi" TargetMode="External"/><Relationship Id="rId11" Type="http://schemas.openxmlformats.org/officeDocument/2006/relationships/hyperlink" Target="https://docs.microsoft.com/en-us/powerapps/maker/canvas-apps/controls/control-power-bi-tile" TargetMode="External"/><Relationship Id="rId5" Type="http://schemas.openxmlformats.org/officeDocument/2006/relationships/hyperlink" Target="https://docs.microsoft.com/en-us/powerapps/maker/data-platform/use-powerbi-dataverse" TargetMode="External"/><Relationship Id="rId15" Type="http://schemas.openxmlformats.org/officeDocument/2006/relationships/hyperlink" Target="https://docs.microsoft.com/en-us/power-bi/guidance/directquery-model-guidance" TargetMode="External"/><Relationship Id="rId10" Type="http://schemas.openxmlformats.org/officeDocument/2006/relationships/hyperlink" Target="https://docs.microsoft.com/en-us/powerapps/maker/model-driven-apps/embed-powerbi-report-in-system-form" TargetMode="External"/><Relationship Id="rId4" Type="http://schemas.openxmlformats.org/officeDocument/2006/relationships/hyperlink" Target="https://docs.microsoft.com/en-us/powerapps/developer/data-platform/how-dataverse-sql-differs-from-transact-sql?tabs=supported" TargetMode="External"/><Relationship Id="rId9" Type="http://schemas.openxmlformats.org/officeDocument/2006/relationships/hyperlink" Target="https://docs.microsoft.com/en-us/powerapps/user/add-powerbi-dashboards" TargetMode="External"/><Relationship Id="rId14" Type="http://schemas.openxmlformats.org/officeDocument/2006/relationships/hyperlink" Target="https://docs.microsoft.com/en-us/dynamics365/fin-ops-core/dev-itpro/analytics/customize-analytical-workspace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docs.microsoft.com/en-us/powerapps/maker/model-driven-apps/create-edit-powerbi-embedded-page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dynamicsninja.blog/2019/12/05/power-bi-embedder-for-xrmtoolbox/" TargetMode="External"/><Relationship Id="rId7" Type="http://schemas.microsoft.com/office/2007/relationships/hdphoto" Target="../media/hdphoto1.wdp"/><Relationship Id="rId2" Type="http://schemas.openxmlformats.org/officeDocument/2006/relationships/hyperlink" Target="https://docs.microsoft.com/en-us/powerapps/maker/model-driven-apps/embed-powerbi-report-in-system-form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5521" y="818984"/>
            <a:ext cx="7409199" cy="3268520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4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Dynamics 365/Power Apps </a:t>
            </a:r>
            <a:br>
              <a:rPr lang="en-US" sz="4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Power BI</a:t>
            </a:r>
          </a:p>
        </p:txBody>
      </p:sp>
      <p:sp>
        <p:nvSpPr>
          <p:cNvPr id="48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F5CDD3-37C2-43EC-A1EB-3018900B3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9206" y="4797188"/>
            <a:ext cx="7415514" cy="1884966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real-time and contextualized analytics and reports in your apps</a:t>
            </a:r>
          </a:p>
          <a:p>
            <a:pPr algn="r"/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Scott Sewell</a:t>
            </a:r>
            <a:b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Principal Program Manager</a:t>
            </a:r>
            <a:b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BI CAT</a:t>
            </a:r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99D9CA7-B240-4F44-9FF8-F4F26DA4E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60876" y="1473308"/>
            <a:ext cx="900000" cy="900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7CDF95B-7E1F-4F00-9D64-C02B56C287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51350" y="1473308"/>
            <a:ext cx="900000" cy="900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7BBCE51-D270-43FF-82B1-EF64DD94CA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03725" y="1473308"/>
            <a:ext cx="900000" cy="90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B787D9E-4688-41B5-8B40-ED75E06960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90391" y="1474172"/>
            <a:ext cx="900000" cy="900000"/>
          </a:xfrm>
          <a:prstGeom prst="rect">
            <a:avLst/>
          </a:prstGeom>
        </p:spPr>
      </p:pic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087" y="1543050"/>
            <a:ext cx="968067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867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>
            <a:extLst>
              <a:ext uri="{FF2B5EF4-FFF2-40B4-BE49-F238E27FC236}">
                <a16:creationId xmlns:a16="http://schemas.microsoft.com/office/drawing/2014/main" id="{C95DEE29-7C82-412D-AF62-3FFE256E70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 defTabSz="914400"/>
            <a:r>
              <a:rPr lang="en-US" sz="5400" b="1" dirty="0">
                <a:solidFill>
                  <a:srgbClr val="FFFFFF"/>
                </a:solidFill>
                <a:ea typeface="+mj-ea"/>
                <a:cs typeface="+mj-cs"/>
              </a:rPr>
              <a:t>Reporting options on Dataverse data</a:t>
            </a:r>
          </a:p>
        </p:txBody>
      </p:sp>
    </p:spTree>
    <p:extLst>
      <p:ext uri="{BB962C8B-B14F-4D97-AF65-F5344CB8AC3E}">
        <p14:creationId xmlns:p14="http://schemas.microsoft.com/office/powerpoint/2010/main" val="58702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options on Dataverse data</a:t>
            </a:r>
          </a:p>
        </p:txBody>
      </p:sp>
      <p:graphicFrame>
        <p:nvGraphicFramePr>
          <p:cNvPr id="27" name="Content Placeholder 9">
            <a:extLst>
              <a:ext uri="{FF2B5EF4-FFF2-40B4-BE49-F238E27FC236}">
                <a16:creationId xmlns:a16="http://schemas.microsoft.com/office/drawing/2014/main" id="{4C438120-6345-41E6-B93E-E8BA11257F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96121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" name="Graphic 19">
            <a:extLst>
              <a:ext uri="{FF2B5EF4-FFF2-40B4-BE49-F238E27FC236}">
                <a16:creationId xmlns:a16="http://schemas.microsoft.com/office/drawing/2014/main" id="{49BDDE20-55DC-4741-8E24-E756D9F380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0627" y="5531496"/>
            <a:ext cx="540000" cy="540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5D447B0-6D6A-4926-8BD1-03ED8010B7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0924" y="2676360"/>
            <a:ext cx="540000" cy="540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1CFA881-2C51-4267-AD11-D41109E7AF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0924" y="423892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38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Dataverse connector in Power Query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318652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00370A70-8AD3-4065-A7E4-F757C84DDC4F}"/>
              </a:ext>
            </a:extLst>
          </p:cNvPr>
          <p:cNvGrpSpPr/>
          <p:nvPr/>
        </p:nvGrpSpPr>
        <p:grpSpPr>
          <a:xfrm>
            <a:off x="9775085" y="175613"/>
            <a:ext cx="1704586" cy="1704586"/>
            <a:chOff x="9775085" y="175613"/>
            <a:chExt cx="1704586" cy="170458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95AF593-C961-4A0A-ACB7-7E2C31B5C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100000" contrast="10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75085" y="175613"/>
              <a:ext cx="1704586" cy="1704586"/>
            </a:xfrm>
            <a:prstGeom prst="rect">
              <a:avLst/>
            </a:prstGeom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4808546-32DD-4295-B240-B14499CB0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-14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75085" y="175613"/>
              <a:ext cx="1704586" cy="17045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1879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Azure Synapse Link for Dataverse </a:t>
            </a:r>
            <a:endParaRPr lang="en-US" sz="5400" dirty="0">
              <a:solidFill>
                <a:srgbClr val="FFFFFF"/>
              </a:solidFill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614187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Graphic 2">
            <a:extLst>
              <a:ext uri="{FF2B5EF4-FFF2-40B4-BE49-F238E27FC236}">
                <a16:creationId xmlns:a16="http://schemas.microsoft.com/office/drawing/2014/main" id="{6FC73A2C-9F9E-4973-BB9C-84E2EE5FA9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13221" y="217577"/>
            <a:ext cx="1540579" cy="154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38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D90B3-AD23-4F30-90FD-0447B31E5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Q: Which connection is ‘right’ for my use case? </a:t>
            </a:r>
            <a:br>
              <a:rPr lang="en-US" dirty="0"/>
            </a:br>
            <a:r>
              <a:rPr lang="en-US" dirty="0"/>
              <a:t>A: It depends.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9ACE6-AAEA-4560-B626-3D5764BAC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3E1A551-0626-4814-98F9-8F53201F6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418681"/>
              </p:ext>
            </p:extLst>
          </p:nvPr>
        </p:nvGraphicFramePr>
        <p:xfrm>
          <a:off x="586739" y="1793040"/>
          <a:ext cx="11161507" cy="4464284"/>
        </p:xfrm>
        <a:graphic>
          <a:graphicData uri="http://schemas.openxmlformats.org/drawingml/2006/table">
            <a:tbl>
              <a:tblPr firstRow="1" firstCol="1" bandRow="1">
                <a:tableStyleId>{125E5076-3810-47DD-B79F-674D7AD40C01}</a:tableStyleId>
              </a:tblPr>
              <a:tblGrid>
                <a:gridCol w="4025602">
                  <a:extLst>
                    <a:ext uri="{9D8B030D-6E8A-4147-A177-3AD203B41FA5}">
                      <a16:colId xmlns:a16="http://schemas.microsoft.com/office/drawing/2014/main" val="1800266707"/>
                    </a:ext>
                  </a:extLst>
                </a:gridCol>
                <a:gridCol w="3464858">
                  <a:extLst>
                    <a:ext uri="{9D8B030D-6E8A-4147-A177-3AD203B41FA5}">
                      <a16:colId xmlns:a16="http://schemas.microsoft.com/office/drawing/2014/main" val="571006498"/>
                    </a:ext>
                  </a:extLst>
                </a:gridCol>
                <a:gridCol w="3671047">
                  <a:extLst>
                    <a:ext uri="{9D8B030D-6E8A-4147-A177-3AD203B41FA5}">
                      <a16:colId xmlns:a16="http://schemas.microsoft.com/office/drawing/2014/main" val="3036031208"/>
                    </a:ext>
                  </a:extLst>
                </a:gridCol>
              </a:tblGrid>
              <a:tr h="981536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Criteria/Complexity</a:t>
                      </a:r>
                      <a:endParaRPr lang="en-US" sz="2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4387105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Dataset query result size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– 80mb per Query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 – Massive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84521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Query complexity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– Power Query / SQL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 – Spark, SQL etc.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1429347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Data mash-up flexibility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Power Query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 Data Warehouse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539431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Latency / Delay of data availability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DirectQuery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Real time results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Can only be near-real time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8117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Effort to implement user context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DirectQuery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Inherits Existing Security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</a:t>
                      </a:r>
                    </a:p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Row-Level Security in Power BI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14103"/>
                  </a:ext>
                </a:extLst>
              </a:tr>
            </a:tbl>
          </a:graphicData>
        </a:graphic>
      </p:graphicFrame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A19870D3-2EEA-453B-8DC3-4C9649A7DA2F}"/>
              </a:ext>
            </a:extLst>
          </p:cNvPr>
          <p:cNvSpPr/>
          <p:nvPr/>
        </p:nvSpPr>
        <p:spPr bwMode="auto">
          <a:xfrm>
            <a:off x="5015752" y="1859423"/>
            <a:ext cx="6252883" cy="850496"/>
          </a:xfrm>
          <a:prstGeom prst="leftRightArrow">
            <a:avLst>
              <a:gd name="adj1" fmla="val 61268"/>
              <a:gd name="adj2" fmla="val 50000"/>
            </a:avLst>
          </a:prstGeom>
          <a:gradFill>
            <a:gsLst>
              <a:gs pos="0">
                <a:schemeClr val="accent1">
                  <a:lumMod val="50000"/>
                </a:schemeClr>
              </a:gs>
              <a:gs pos="52000">
                <a:srgbClr val="492A4A"/>
              </a:gs>
              <a:gs pos="100000">
                <a:srgbClr val="C00000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1F489A-139D-44F3-8FF3-B17C2B106E7A}"/>
              </a:ext>
            </a:extLst>
          </p:cNvPr>
          <p:cNvSpPr txBox="1"/>
          <p:nvPr/>
        </p:nvSpPr>
        <p:spPr>
          <a:xfrm>
            <a:off x="5374247" y="2058439"/>
            <a:ext cx="869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Lower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1D0446-268F-4555-B6FB-474C3B48F128}"/>
              </a:ext>
            </a:extLst>
          </p:cNvPr>
          <p:cNvSpPr txBox="1"/>
          <p:nvPr/>
        </p:nvSpPr>
        <p:spPr>
          <a:xfrm>
            <a:off x="10066198" y="2060703"/>
            <a:ext cx="961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Higher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7226FC-A176-4AE6-B48B-D65EC5C76A9C}"/>
              </a:ext>
            </a:extLst>
          </p:cNvPr>
          <p:cNvSpPr/>
          <p:nvPr/>
        </p:nvSpPr>
        <p:spPr>
          <a:xfrm>
            <a:off x="586739" y="3503594"/>
            <a:ext cx="11161507" cy="714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6B3712-62CC-499E-9D59-6C71AA58C656}"/>
              </a:ext>
            </a:extLst>
          </p:cNvPr>
          <p:cNvSpPr/>
          <p:nvPr/>
        </p:nvSpPr>
        <p:spPr>
          <a:xfrm>
            <a:off x="586739" y="4906358"/>
            <a:ext cx="11161507" cy="670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2D2BE3-9A5D-42BB-BCCE-719A16481B14}"/>
              </a:ext>
            </a:extLst>
          </p:cNvPr>
          <p:cNvSpPr/>
          <p:nvPr/>
        </p:nvSpPr>
        <p:spPr>
          <a:xfrm>
            <a:off x="586739" y="2804175"/>
            <a:ext cx="11161507" cy="6994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1069C-1188-4E23-99F9-701A749FE5F0}"/>
              </a:ext>
            </a:extLst>
          </p:cNvPr>
          <p:cNvSpPr/>
          <p:nvPr/>
        </p:nvSpPr>
        <p:spPr>
          <a:xfrm>
            <a:off x="586739" y="4218336"/>
            <a:ext cx="11161507" cy="6880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167FF-D4E1-4F20-A2BC-F31A2656669C}"/>
              </a:ext>
            </a:extLst>
          </p:cNvPr>
          <p:cNvSpPr/>
          <p:nvPr/>
        </p:nvSpPr>
        <p:spPr>
          <a:xfrm>
            <a:off x="586739" y="5577062"/>
            <a:ext cx="11161507" cy="6880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AFC556-52DD-44A6-AD29-09C81B91DEB4}"/>
              </a:ext>
            </a:extLst>
          </p:cNvPr>
          <p:cNvSpPr/>
          <p:nvPr/>
        </p:nvSpPr>
        <p:spPr>
          <a:xfrm>
            <a:off x="744836" y="994811"/>
            <a:ext cx="3831437" cy="656198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25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0" grpId="0"/>
      <p:bldP spid="16" grpId="0"/>
      <p:bldP spid="4" grpId="0" animBg="1"/>
      <p:bldP spid="5" grpId="0" animBg="1"/>
      <p:bldP spid="6" grpId="0" animBg="1"/>
      <p:bldP spid="7" grpId="0" animBg="1"/>
      <p:bldP spid="11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r" defTabSz="914400"/>
            <a: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Connecting Power BI to Dataverse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Dataverse connector in Power BI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723412"/>
            <a:ext cx="4426797" cy="3914918"/>
          </a:xfrm>
        </p:spPr>
        <p:txBody>
          <a:bodyPr>
            <a:noAutofit/>
          </a:bodyPr>
          <a:lstStyle/>
          <a:p>
            <a:r>
              <a:rPr lang="en-US" sz="2400" dirty="0"/>
              <a:t>Easiest way to get started for citizen report makers, thanks to the environment picker.</a:t>
            </a:r>
          </a:p>
          <a:p>
            <a:endParaRPr lang="en-US" sz="2400" dirty="0"/>
          </a:p>
          <a:p>
            <a:r>
              <a:rPr lang="fr-FR" sz="2400" dirty="0"/>
              <a:t>Important to </a:t>
            </a:r>
            <a:r>
              <a:rPr lang="en-US" sz="2400" dirty="0"/>
              <a:t>transform data in Power Query to remove all unnecessary columns and filter your data.</a:t>
            </a:r>
          </a:p>
          <a:p>
            <a:endParaRPr lang="en-US" sz="2400" dirty="0"/>
          </a:p>
          <a:p>
            <a:r>
              <a:rPr lang="en-US" sz="2400" dirty="0"/>
              <a:t>Verify query folding, to optimize performance.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B1CE3BDB-F5DE-4981-9B46-67F6E4F80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265" y="1567003"/>
            <a:ext cx="6401210" cy="435095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94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Creating Dataverse SQL-based Power BI reports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2" y="1723412"/>
            <a:ext cx="4455077" cy="4727448"/>
          </a:xfrm>
        </p:spPr>
        <p:txBody>
          <a:bodyPr>
            <a:normAutofit/>
          </a:bodyPr>
          <a:lstStyle/>
          <a:p>
            <a:r>
              <a:rPr lang="en-US" sz="2400" dirty="0"/>
              <a:t>Fast and ideal for report makers who prefer SQL as a query language.</a:t>
            </a:r>
          </a:p>
          <a:p>
            <a:endParaRPr lang="en-US" sz="2400" dirty="0"/>
          </a:p>
          <a:p>
            <a:r>
              <a:rPr lang="en-US" sz="2400" dirty="0"/>
              <a:t>Datasets can be prepared with aggregates, joins and filters.</a:t>
            </a:r>
          </a:p>
          <a:p>
            <a:endParaRPr lang="en-US" sz="2400" dirty="0"/>
          </a:p>
          <a:p>
            <a:r>
              <a:rPr lang="en-US" sz="2400" dirty="0"/>
              <a:t>Use the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CURRENT_USER</a:t>
            </a:r>
            <a:r>
              <a:rPr lang="en-US" sz="2400" dirty="0"/>
              <a:t> variable to replicate the “My …” (Accounts, etc.) filtered views.</a:t>
            </a:r>
          </a:p>
        </p:txBody>
      </p:sp>
      <p:pic>
        <p:nvPicPr>
          <p:cNvPr id="2" name="Picture 1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A021AB85-498D-484B-8BFD-A3C8BF84B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421" y="1796760"/>
            <a:ext cx="6606027" cy="38221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31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Preparing your Dataverse SQL statements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B520207-8741-484A-89E2-908DBD64D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865" y="1605694"/>
            <a:ext cx="6202429" cy="436781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7D52FD3-696C-4688-A50D-49ED5B4D93DA}"/>
              </a:ext>
            </a:extLst>
          </p:cNvPr>
          <p:cNvSpPr txBox="1">
            <a:spLocks/>
          </p:cNvSpPr>
          <p:nvPr/>
        </p:nvSpPr>
        <p:spPr>
          <a:xfrm>
            <a:off x="588963" y="2395538"/>
            <a:ext cx="4712800" cy="232679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Use SQL Server Management Studio (SSMS)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 SQL to query data (Microsoft Dataverse)</a:t>
            </a:r>
            <a:endParaRPr lang="en-US" sz="1400" dirty="0"/>
          </a:p>
          <a:p>
            <a:endParaRPr lang="en-US" sz="1400" dirty="0"/>
          </a:p>
          <a:p>
            <a:r>
              <a:rPr lang="en-US" sz="2400" dirty="0">
                <a:solidFill>
                  <a:srgbClr val="FFFFFF"/>
                </a:solidFill>
                <a:latin typeface="Segoe UI"/>
              </a:rPr>
              <a:t>XrmToolBox and </a:t>
            </a:r>
            <a:br>
              <a:rPr lang="en-US" sz="2400" dirty="0">
                <a:solidFill>
                  <a:srgbClr val="FFFFFF"/>
                </a:solidFill>
                <a:latin typeface="Segoe UI"/>
              </a:rPr>
            </a:br>
            <a:r>
              <a:rPr lang="en-US" sz="2400" dirty="0">
                <a:solidFill>
                  <a:srgbClr val="FFFFFF"/>
                </a:solidFill>
                <a:latin typeface="Segoe UI"/>
              </a:rPr>
              <a:t>SQL 4 CDS tool</a:t>
            </a:r>
          </a:p>
          <a:p>
            <a:pPr>
              <a:defRPr/>
            </a:pPr>
            <a:r>
              <a:rPr lang="fr-FR" sz="1400" dirty="0">
                <a:solidFill>
                  <a:srgbClr val="FFFFFF"/>
                </a:solidFill>
                <a:latin typeface="Segoe UI"/>
                <a:cs typeface="Segoe U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 4 CDS XrmToolBox Tool - Mark Carrington</a:t>
            </a:r>
            <a:endParaRPr lang="en-US" sz="140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56559F-FAB3-4B35-B2EF-301B9D62F396}"/>
              </a:ext>
            </a:extLst>
          </p:cNvPr>
          <p:cNvSpPr txBox="1"/>
          <p:nvPr/>
        </p:nvSpPr>
        <p:spPr>
          <a:xfrm>
            <a:off x="1540912" y="5188848"/>
            <a:ext cx="2039815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Mark Carrington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FF8E7F90-542C-4FA5-AC75-EFCC6652A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968" y="5581369"/>
            <a:ext cx="89227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rofile photo of Mark Carrington">
            <a:extLst>
              <a:ext uri="{FF2B5EF4-FFF2-40B4-BE49-F238E27FC236}">
                <a16:creationId xmlns:a16="http://schemas.microsoft.com/office/drawing/2014/main" id="{05A5E7C2-A63D-4368-91D3-3CE026AA8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5131369"/>
            <a:ext cx="900000" cy="90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10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636788"/>
            <a:ext cx="477755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pic>
        <p:nvPicPr>
          <p:cNvPr id="9" name="Content Placeholder 8" descr="White arrows going to the red target">
            <a:extLst>
              <a:ext uri="{FF2B5EF4-FFF2-40B4-BE49-F238E27FC236}">
                <a16:creationId xmlns:a16="http://schemas.microsoft.com/office/drawing/2014/main" id="{2CF63700-DD3B-4FAE-A85E-2477F2603E6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716"/>
          <a:stretch/>
        </p:blipFill>
        <p:spPr>
          <a:xfrm>
            <a:off x="5842520" y="636788"/>
            <a:ext cx="3323884" cy="222677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80560" cy="4572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C580A-F0E6-4B6C-8B93-C0A1FD6CA206}"/>
              </a:ext>
            </a:extLst>
          </p:cNvPr>
          <p:cNvSpPr txBox="1"/>
          <p:nvPr/>
        </p:nvSpPr>
        <p:spPr>
          <a:xfrm>
            <a:off x="5842520" y="2964646"/>
            <a:ext cx="5927384" cy="1789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topic area is this report supporting?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Who is the audience of this report?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question is the report trying to answer?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What’s the MVD - Minimum Viable Dataset?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C5C685-CD38-48B1-9FC8-E46BA1A78EBF}"/>
              </a:ext>
            </a:extLst>
          </p:cNvPr>
          <p:cNvCxnSpPr>
            <a:cxnSpLocks/>
          </p:cNvCxnSpPr>
          <p:nvPr/>
        </p:nvCxnSpPr>
        <p:spPr>
          <a:xfrm>
            <a:off x="476821" y="180780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20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40006-569F-4915-9A92-A1E43AD93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49" y="1009740"/>
            <a:ext cx="3735605" cy="3527591"/>
          </a:xfrm>
        </p:spPr>
        <p:txBody>
          <a:bodyPr anchor="b">
            <a:norm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</a:rPr>
              <a:t>As a Dynamics/Power Apps/Dataverse Expert: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Why should I care about this?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B12A1A1C-7C13-44CF-8442-3D06B8E6C2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0315353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198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7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02471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80560" cy="4572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DD44308-A462-41D1-BB5A-00B6F3DA91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3168" y="73523"/>
            <a:ext cx="4800610" cy="568480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C8B1B0F-B11A-4612-85A7-BABEE01B237F}"/>
              </a:ext>
            </a:extLst>
          </p:cNvPr>
          <p:cNvGrpSpPr/>
          <p:nvPr/>
        </p:nvGrpSpPr>
        <p:grpSpPr>
          <a:xfrm>
            <a:off x="5839412" y="758052"/>
            <a:ext cx="4083918" cy="4624341"/>
            <a:chOff x="4311882" y="474126"/>
            <a:chExt cx="5427360" cy="614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7DDED38-29D9-4AF1-9391-539678F77264}"/>
                    </a:ext>
                  </a:extLst>
                </p14:cNvPr>
                <p14:cNvContentPartPr/>
                <p14:nvPr/>
              </p14:nvContentPartPr>
              <p14:xfrm>
                <a:off x="4311882" y="474126"/>
                <a:ext cx="5427360" cy="4499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7DDED38-29D9-4AF1-9391-539678F7726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48882" y="411131"/>
                  <a:ext cx="5553000" cy="4625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50EF451-6E93-427A-B048-855991E15AA6}"/>
                    </a:ext>
                  </a:extLst>
                </p14:cNvPr>
                <p14:cNvContentPartPr/>
                <p14:nvPr/>
              </p14:nvContentPartPr>
              <p14:xfrm>
                <a:off x="6165522" y="490686"/>
                <a:ext cx="2524320" cy="6129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50EF451-6E93-427A-B048-855991E15AA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02522" y="427686"/>
                  <a:ext cx="2649960" cy="625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3E11660-A390-4FA8-9DE7-1DC7CEACD2BD}"/>
                    </a:ext>
                  </a:extLst>
                </p14:cNvPr>
                <p14:cNvContentPartPr/>
                <p14:nvPr/>
              </p14:nvContentPartPr>
              <p14:xfrm>
                <a:off x="7675002" y="3019326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3E11660-A390-4FA8-9DE7-1DC7CEACD2B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12002" y="29563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B60803A-3DBD-4A58-A958-634E5099ADDB}"/>
              </a:ext>
            </a:extLst>
          </p:cNvPr>
          <p:cNvCxnSpPr>
            <a:cxnSpLocks/>
          </p:cNvCxnSpPr>
          <p:nvPr/>
        </p:nvCxnSpPr>
        <p:spPr>
          <a:xfrm>
            <a:off x="481155" y="2301256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51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FAC79EBA-2EFB-4AB5-8D4E-B9D13B9A7BBB}"/>
              </a:ext>
            </a:extLst>
          </p:cNvPr>
          <p:cNvSpPr txBox="1"/>
          <p:nvPr/>
        </p:nvSpPr>
        <p:spPr>
          <a:xfrm>
            <a:off x="5041962" y="4890188"/>
            <a:ext cx="68404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742">
              <a:spcBef>
                <a:spcPct val="20000"/>
              </a:spcBef>
              <a:buSzPct val="90000"/>
              <a:defRPr/>
            </a:pPr>
            <a:r>
              <a:rPr lang="en-US" sz="1400" dirty="0">
                <a:solidFill>
                  <a:srgbClr val="FFFFFF"/>
                </a:solidFill>
                <a:latin typeface="Segoe UI"/>
                <a:cs typeface="Segoe 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 star schema and the importance for Power BI</a:t>
            </a:r>
            <a:endParaRPr lang="en-US" sz="140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04A9AB-E1B9-4C09-AF5D-354E1DDCC3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biLevel thresh="75000"/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1862" y="306674"/>
            <a:ext cx="6563264" cy="461356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ADC46C0-F4E3-4354-9326-6C5971AA07FC}"/>
              </a:ext>
            </a:extLst>
          </p:cNvPr>
          <p:cNvGrpSpPr/>
          <p:nvPr/>
        </p:nvGrpSpPr>
        <p:grpSpPr>
          <a:xfrm>
            <a:off x="5958247" y="1788422"/>
            <a:ext cx="4100040" cy="2400840"/>
            <a:chOff x="6346102" y="2506376"/>
            <a:chExt cx="4100040" cy="240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14:cNvPr>
                <p14:cNvContentPartPr/>
                <p14:nvPr/>
              </p14:nvContentPartPr>
              <p14:xfrm>
                <a:off x="8704102" y="2506376"/>
                <a:ext cx="1742040" cy="1103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641102" y="2443376"/>
                  <a:ext cx="1867680" cy="12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14:cNvPr>
                <p14:cNvContentPartPr/>
                <p14:nvPr/>
              </p14:nvContentPartPr>
              <p14:xfrm>
                <a:off x="8652982" y="3733976"/>
                <a:ext cx="1664640" cy="1173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589982" y="3670976"/>
                  <a:ext cx="1790280" cy="12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14:cNvPr>
                <p14:cNvContentPartPr/>
                <p14:nvPr/>
              </p14:nvContentPartPr>
              <p14:xfrm>
                <a:off x="6597022" y="3645056"/>
                <a:ext cx="1762920" cy="1206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34022" y="3582056"/>
                  <a:ext cx="1888560" cy="13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14:cNvPr>
                <p14:cNvContentPartPr/>
                <p14:nvPr/>
              </p14:nvContentPartPr>
              <p14:xfrm>
                <a:off x="6346102" y="2776376"/>
                <a:ext cx="2011680" cy="865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83102" y="2713376"/>
                  <a:ext cx="2137320" cy="991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976E8BE-877A-46C0-881A-8E62B77AEA8F}"/>
              </a:ext>
            </a:extLst>
          </p:cNvPr>
          <p:cNvSpPr txBox="1"/>
          <p:nvPr/>
        </p:nvSpPr>
        <p:spPr>
          <a:xfrm>
            <a:off x="5352312" y="1835288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EA03DA-6FB4-4A45-AE93-4D3966873F0B}"/>
              </a:ext>
            </a:extLst>
          </p:cNvPr>
          <p:cNvSpPr txBox="1"/>
          <p:nvPr/>
        </p:nvSpPr>
        <p:spPr>
          <a:xfrm>
            <a:off x="9775676" y="4164913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D6C169-3432-474A-B687-6DB385D2FCE5}"/>
              </a:ext>
            </a:extLst>
          </p:cNvPr>
          <p:cNvSpPr txBox="1"/>
          <p:nvPr/>
        </p:nvSpPr>
        <p:spPr>
          <a:xfrm>
            <a:off x="9800832" y="1628414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FB09E-5FFC-4730-9C42-DFF52F6BC5EA}"/>
              </a:ext>
            </a:extLst>
          </p:cNvPr>
          <p:cNvSpPr txBox="1"/>
          <p:nvPr/>
        </p:nvSpPr>
        <p:spPr>
          <a:xfrm>
            <a:off x="5393259" y="4189262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14:cNvPr>
              <p14:cNvContentPartPr/>
              <p14:nvPr/>
            </p14:nvContentPartPr>
            <p14:xfrm>
              <a:off x="7539390" y="2356521"/>
              <a:ext cx="1208880" cy="1078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76390" y="2293521"/>
                <a:ext cx="1334520" cy="12042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EAB5D35-2F45-4C3D-82EE-3C894F47A225}"/>
              </a:ext>
            </a:extLst>
          </p:cNvPr>
          <p:cNvSpPr txBox="1"/>
          <p:nvPr/>
        </p:nvSpPr>
        <p:spPr>
          <a:xfrm>
            <a:off x="7626837" y="3626776"/>
            <a:ext cx="1093313" cy="553998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FACT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99A9BC-DEC5-49DA-A409-63D5507B3FF9}"/>
              </a:ext>
            </a:extLst>
          </p:cNvPr>
          <p:cNvCxnSpPr>
            <a:cxnSpLocks/>
          </p:cNvCxnSpPr>
          <p:nvPr/>
        </p:nvCxnSpPr>
        <p:spPr>
          <a:xfrm>
            <a:off x="481155" y="229056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211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3" grpId="0" animBg="1"/>
      <p:bldP spid="3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Choose Columns">
            <a:hlinkClick r:id="" action="ppaction://media"/>
            <a:extLst>
              <a:ext uri="{FF2B5EF4-FFF2-40B4-BE49-F238E27FC236}">
                <a16:creationId xmlns:a16="http://schemas.microsoft.com/office/drawing/2014/main" id="{DFDE9A0B-4B94-4781-9441-410C372161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80508" y="819078"/>
            <a:ext cx="6091779" cy="393018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CD81D5-E506-4C04-9BD7-036B494F5A7D}"/>
              </a:ext>
            </a:extLst>
          </p:cNvPr>
          <p:cNvCxnSpPr>
            <a:cxnSpLocks/>
          </p:cNvCxnSpPr>
          <p:nvPr/>
        </p:nvCxnSpPr>
        <p:spPr>
          <a:xfrm>
            <a:off x="481155" y="278416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42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36287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40B144-5266-410C-BFD7-53F107E58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04181"/>
            <a:ext cx="5232159" cy="376549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ED85BD-666C-4D95-85F1-D82A8F6E4F99}"/>
              </a:ext>
            </a:extLst>
          </p:cNvPr>
          <p:cNvSpPr txBox="1"/>
          <p:nvPr/>
        </p:nvSpPr>
        <p:spPr>
          <a:xfrm flipH="1">
            <a:off x="5723824" y="3292020"/>
            <a:ext cx="5976509" cy="1908215"/>
          </a:xfrm>
          <a:prstGeom prst="rect">
            <a:avLst/>
          </a:prstGeom>
          <a:solidFill>
            <a:srgbClr val="2C4678">
              <a:alpha val="83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With large tables, build the query in the Query Editor. A simple query will get you started and allow you to build up the query quickly and ‘safely’.</a:t>
            </a:r>
            <a:br>
              <a:rPr lang="en-US" sz="2000" i="1" dirty="0">
                <a:solidFill>
                  <a:schemeClr val="bg1"/>
                </a:solidFill>
              </a:rPr>
            </a:br>
            <a:endParaRPr lang="en-US" sz="1000" kern="1100" spc="-50" dirty="0">
              <a:solidFill>
                <a:schemeClr val="bg1"/>
              </a:solidFill>
              <a:latin typeface="Lucida Console" panose="020B06090405040202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000" kern="1100" spc="-50" dirty="0">
                <a:solidFill>
                  <a:srgbClr val="50E6FF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Let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Source = 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CommonDataService.Database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"demo.crm.dynamics.com"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),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dbo_account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Source{[Schema=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1000" kern="1100" spc="-50" dirty="0" err="1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,Item=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"account"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]}[Data],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#"Removed Other Columns" = 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Table.SelectColumns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dbo_account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,{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1000" kern="1100" spc="-50" dirty="0" err="1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accountid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", "name"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})</a:t>
            </a:r>
          </a:p>
          <a:p>
            <a:r>
              <a:rPr lang="en-US" sz="1000" kern="1100" spc="-50" dirty="0">
                <a:solidFill>
                  <a:srgbClr val="50E6FF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#"Removed Other Columns"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93A734-731A-4AED-8BA5-BDD437CDD67C}"/>
              </a:ext>
            </a:extLst>
          </p:cNvPr>
          <p:cNvCxnSpPr>
            <a:cxnSpLocks/>
          </p:cNvCxnSpPr>
          <p:nvPr/>
        </p:nvCxnSpPr>
        <p:spPr>
          <a:xfrm>
            <a:off x="481155" y="3287687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66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5119153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646B110-8C86-48A4-8D69-EA80C98640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4512" y="907111"/>
            <a:ext cx="6279024" cy="350520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35BAB78A-AE2B-465E-9D09-35FCFA9D97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0142" y="2857832"/>
            <a:ext cx="552993" cy="615675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258A4B0-0C47-4D90-85F1-8B8ABE506534}"/>
              </a:ext>
            </a:extLst>
          </p:cNvPr>
          <p:cNvSpPr/>
          <p:nvPr/>
        </p:nvSpPr>
        <p:spPr bwMode="auto">
          <a:xfrm>
            <a:off x="6344221" y="2178563"/>
            <a:ext cx="2516777" cy="1567543"/>
          </a:xfrm>
          <a:custGeom>
            <a:avLst/>
            <a:gdLst>
              <a:gd name="connsiteX0" fmla="*/ 0 w 2516777"/>
              <a:gd name="connsiteY0" fmla="*/ 261262 h 1567543"/>
              <a:gd name="connsiteX1" fmla="*/ 261262 w 2516777"/>
              <a:gd name="connsiteY1" fmla="*/ 0 h 1567543"/>
              <a:gd name="connsiteX2" fmla="*/ 965898 w 2516777"/>
              <a:gd name="connsiteY2" fmla="*/ 0 h 1567543"/>
              <a:gd name="connsiteX3" fmla="*/ 1610707 w 2516777"/>
              <a:gd name="connsiteY3" fmla="*/ 0 h 1567543"/>
              <a:gd name="connsiteX4" fmla="*/ 2255515 w 2516777"/>
              <a:gd name="connsiteY4" fmla="*/ 0 h 1567543"/>
              <a:gd name="connsiteX5" fmla="*/ 2516777 w 2516777"/>
              <a:gd name="connsiteY5" fmla="*/ 261262 h 1567543"/>
              <a:gd name="connsiteX6" fmla="*/ 2516777 w 2516777"/>
              <a:gd name="connsiteY6" fmla="*/ 762871 h 1567543"/>
              <a:gd name="connsiteX7" fmla="*/ 2516777 w 2516777"/>
              <a:gd name="connsiteY7" fmla="*/ 1306281 h 1567543"/>
              <a:gd name="connsiteX8" fmla="*/ 2255515 w 2516777"/>
              <a:gd name="connsiteY8" fmla="*/ 1567543 h 1567543"/>
              <a:gd name="connsiteX9" fmla="*/ 1630649 w 2516777"/>
              <a:gd name="connsiteY9" fmla="*/ 1567543 h 1567543"/>
              <a:gd name="connsiteX10" fmla="*/ 965898 w 2516777"/>
              <a:gd name="connsiteY10" fmla="*/ 1567543 h 1567543"/>
              <a:gd name="connsiteX11" fmla="*/ 261262 w 2516777"/>
              <a:gd name="connsiteY11" fmla="*/ 1567543 h 1567543"/>
              <a:gd name="connsiteX12" fmla="*/ 0 w 2516777"/>
              <a:gd name="connsiteY12" fmla="*/ 1306281 h 1567543"/>
              <a:gd name="connsiteX13" fmla="*/ 0 w 2516777"/>
              <a:gd name="connsiteY13" fmla="*/ 783772 h 1567543"/>
              <a:gd name="connsiteX14" fmla="*/ 0 w 2516777"/>
              <a:gd name="connsiteY14" fmla="*/ 261262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1567543" extrusionOk="0">
                <a:moveTo>
                  <a:pt x="0" y="261262"/>
                </a:moveTo>
                <a:cubicBezTo>
                  <a:pt x="-25123" y="101475"/>
                  <a:pt x="106658" y="3871"/>
                  <a:pt x="261262" y="0"/>
                </a:cubicBezTo>
                <a:cubicBezTo>
                  <a:pt x="514234" y="19281"/>
                  <a:pt x="675554" y="11900"/>
                  <a:pt x="965898" y="0"/>
                </a:cubicBezTo>
                <a:cubicBezTo>
                  <a:pt x="1256242" y="-11900"/>
                  <a:pt x="1311788" y="-16477"/>
                  <a:pt x="1610707" y="0"/>
                </a:cubicBezTo>
                <a:cubicBezTo>
                  <a:pt x="1909626" y="16477"/>
                  <a:pt x="1983537" y="-7404"/>
                  <a:pt x="2255515" y="0"/>
                </a:cubicBezTo>
                <a:cubicBezTo>
                  <a:pt x="2390669" y="-29430"/>
                  <a:pt x="2525652" y="84128"/>
                  <a:pt x="2516777" y="261262"/>
                </a:cubicBezTo>
                <a:cubicBezTo>
                  <a:pt x="2497130" y="481266"/>
                  <a:pt x="2493936" y="611729"/>
                  <a:pt x="2516777" y="762871"/>
                </a:cubicBezTo>
                <a:cubicBezTo>
                  <a:pt x="2539618" y="914013"/>
                  <a:pt x="2507145" y="1143335"/>
                  <a:pt x="2516777" y="1306281"/>
                </a:cubicBezTo>
                <a:cubicBezTo>
                  <a:pt x="2498627" y="1480598"/>
                  <a:pt x="2380776" y="1545471"/>
                  <a:pt x="2255515" y="1567543"/>
                </a:cubicBezTo>
                <a:cubicBezTo>
                  <a:pt x="2097044" y="1555217"/>
                  <a:pt x="1757095" y="1596378"/>
                  <a:pt x="1630649" y="1567543"/>
                </a:cubicBezTo>
                <a:cubicBezTo>
                  <a:pt x="1504203" y="1538708"/>
                  <a:pt x="1196043" y="1573280"/>
                  <a:pt x="965898" y="1567543"/>
                </a:cubicBezTo>
                <a:cubicBezTo>
                  <a:pt x="735753" y="1561806"/>
                  <a:pt x="417654" y="1596931"/>
                  <a:pt x="261262" y="1567543"/>
                </a:cubicBezTo>
                <a:cubicBezTo>
                  <a:pt x="125430" y="1577905"/>
                  <a:pt x="5324" y="1445911"/>
                  <a:pt x="0" y="1306281"/>
                </a:cubicBezTo>
                <a:cubicBezTo>
                  <a:pt x="-21677" y="1092841"/>
                  <a:pt x="25810" y="955033"/>
                  <a:pt x="0" y="783772"/>
                </a:cubicBezTo>
                <a:cubicBezTo>
                  <a:pt x="-25810" y="612511"/>
                  <a:pt x="-22118" y="403147"/>
                  <a:pt x="0" y="261262"/>
                </a:cubicBezTo>
                <a:close/>
              </a:path>
            </a:pathLst>
          </a:custGeom>
          <a:noFill/>
          <a:ln w="60325">
            <a:solidFill>
              <a:srgbClr val="92D05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841B74D-E746-429D-864D-BA198120FD29}"/>
              </a:ext>
            </a:extLst>
          </p:cNvPr>
          <p:cNvSpPr/>
          <p:nvPr/>
        </p:nvSpPr>
        <p:spPr bwMode="auto">
          <a:xfrm>
            <a:off x="8961148" y="2004391"/>
            <a:ext cx="2782388" cy="1567543"/>
          </a:xfrm>
          <a:custGeom>
            <a:avLst/>
            <a:gdLst>
              <a:gd name="connsiteX0" fmla="*/ 0 w 2782388"/>
              <a:gd name="connsiteY0" fmla="*/ 261262 h 1567543"/>
              <a:gd name="connsiteX1" fmla="*/ 261262 w 2782388"/>
              <a:gd name="connsiteY1" fmla="*/ 0 h 1567543"/>
              <a:gd name="connsiteX2" fmla="*/ 871425 w 2782388"/>
              <a:gd name="connsiteY2" fmla="*/ 0 h 1567543"/>
              <a:gd name="connsiteX3" fmla="*/ 1391194 w 2782388"/>
              <a:gd name="connsiteY3" fmla="*/ 0 h 1567543"/>
              <a:gd name="connsiteX4" fmla="*/ 1933561 w 2782388"/>
              <a:gd name="connsiteY4" fmla="*/ 0 h 1567543"/>
              <a:gd name="connsiteX5" fmla="*/ 2521126 w 2782388"/>
              <a:gd name="connsiteY5" fmla="*/ 0 h 1567543"/>
              <a:gd name="connsiteX6" fmla="*/ 2782388 w 2782388"/>
              <a:gd name="connsiteY6" fmla="*/ 261262 h 1567543"/>
              <a:gd name="connsiteX7" fmla="*/ 2782388 w 2782388"/>
              <a:gd name="connsiteY7" fmla="*/ 762871 h 1567543"/>
              <a:gd name="connsiteX8" fmla="*/ 2782388 w 2782388"/>
              <a:gd name="connsiteY8" fmla="*/ 1306281 h 1567543"/>
              <a:gd name="connsiteX9" fmla="*/ 2521126 w 2782388"/>
              <a:gd name="connsiteY9" fmla="*/ 1567543 h 1567543"/>
              <a:gd name="connsiteX10" fmla="*/ 1933561 w 2782388"/>
              <a:gd name="connsiteY10" fmla="*/ 1567543 h 1567543"/>
              <a:gd name="connsiteX11" fmla="*/ 1345997 w 2782388"/>
              <a:gd name="connsiteY11" fmla="*/ 1567543 h 1567543"/>
              <a:gd name="connsiteX12" fmla="*/ 826228 w 2782388"/>
              <a:gd name="connsiteY12" fmla="*/ 1567543 h 1567543"/>
              <a:gd name="connsiteX13" fmla="*/ 261262 w 2782388"/>
              <a:gd name="connsiteY13" fmla="*/ 1567543 h 1567543"/>
              <a:gd name="connsiteX14" fmla="*/ 0 w 2782388"/>
              <a:gd name="connsiteY14" fmla="*/ 1306281 h 1567543"/>
              <a:gd name="connsiteX15" fmla="*/ 0 w 2782388"/>
              <a:gd name="connsiteY15" fmla="*/ 762871 h 1567543"/>
              <a:gd name="connsiteX16" fmla="*/ 0 w 2782388"/>
              <a:gd name="connsiteY16" fmla="*/ 261262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82388" h="1567543" extrusionOk="0">
                <a:moveTo>
                  <a:pt x="0" y="261262"/>
                </a:moveTo>
                <a:cubicBezTo>
                  <a:pt x="40174" y="107395"/>
                  <a:pt x="110344" y="40629"/>
                  <a:pt x="261262" y="0"/>
                </a:cubicBezTo>
                <a:cubicBezTo>
                  <a:pt x="454586" y="-55719"/>
                  <a:pt x="716787" y="64273"/>
                  <a:pt x="871425" y="0"/>
                </a:cubicBezTo>
                <a:cubicBezTo>
                  <a:pt x="1026063" y="-64273"/>
                  <a:pt x="1226028" y="3802"/>
                  <a:pt x="1391194" y="0"/>
                </a:cubicBezTo>
                <a:cubicBezTo>
                  <a:pt x="1556360" y="-3802"/>
                  <a:pt x="1742000" y="45627"/>
                  <a:pt x="1933561" y="0"/>
                </a:cubicBezTo>
                <a:cubicBezTo>
                  <a:pt x="2125122" y="-45627"/>
                  <a:pt x="2272393" y="26770"/>
                  <a:pt x="2521126" y="0"/>
                </a:cubicBezTo>
                <a:cubicBezTo>
                  <a:pt x="2647416" y="33660"/>
                  <a:pt x="2769892" y="150768"/>
                  <a:pt x="2782388" y="261262"/>
                </a:cubicBezTo>
                <a:cubicBezTo>
                  <a:pt x="2790460" y="473872"/>
                  <a:pt x="2740570" y="635604"/>
                  <a:pt x="2782388" y="762871"/>
                </a:cubicBezTo>
                <a:cubicBezTo>
                  <a:pt x="2824206" y="890138"/>
                  <a:pt x="2719534" y="1131436"/>
                  <a:pt x="2782388" y="1306281"/>
                </a:cubicBezTo>
                <a:cubicBezTo>
                  <a:pt x="2793691" y="1467222"/>
                  <a:pt x="2671477" y="1574586"/>
                  <a:pt x="2521126" y="1567543"/>
                </a:cubicBezTo>
                <a:cubicBezTo>
                  <a:pt x="2242676" y="1623198"/>
                  <a:pt x="2189433" y="1500160"/>
                  <a:pt x="1933561" y="1567543"/>
                </a:cubicBezTo>
                <a:cubicBezTo>
                  <a:pt x="1677689" y="1634926"/>
                  <a:pt x="1515590" y="1500718"/>
                  <a:pt x="1345997" y="1567543"/>
                </a:cubicBezTo>
                <a:cubicBezTo>
                  <a:pt x="1176404" y="1634368"/>
                  <a:pt x="1065194" y="1516676"/>
                  <a:pt x="826228" y="1567543"/>
                </a:cubicBezTo>
                <a:cubicBezTo>
                  <a:pt x="587262" y="1618410"/>
                  <a:pt x="388297" y="1501754"/>
                  <a:pt x="261262" y="1567543"/>
                </a:cubicBezTo>
                <a:cubicBezTo>
                  <a:pt x="116812" y="1572010"/>
                  <a:pt x="30770" y="1450262"/>
                  <a:pt x="0" y="1306281"/>
                </a:cubicBezTo>
                <a:cubicBezTo>
                  <a:pt x="-53009" y="1180273"/>
                  <a:pt x="15945" y="903796"/>
                  <a:pt x="0" y="762871"/>
                </a:cubicBezTo>
                <a:cubicBezTo>
                  <a:pt x="-15945" y="621946"/>
                  <a:pt x="31517" y="397665"/>
                  <a:pt x="0" y="261262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3E323C6-0045-41BA-9BEE-73C5551C94C2}"/>
              </a:ext>
            </a:extLst>
          </p:cNvPr>
          <p:cNvSpPr/>
          <p:nvPr/>
        </p:nvSpPr>
        <p:spPr bwMode="auto">
          <a:xfrm>
            <a:off x="6344221" y="3743322"/>
            <a:ext cx="2516777" cy="615676"/>
          </a:xfrm>
          <a:custGeom>
            <a:avLst/>
            <a:gdLst>
              <a:gd name="connsiteX0" fmla="*/ 0 w 2516777"/>
              <a:gd name="connsiteY0" fmla="*/ 102615 h 615676"/>
              <a:gd name="connsiteX1" fmla="*/ 102615 w 2516777"/>
              <a:gd name="connsiteY1" fmla="*/ 0 h 615676"/>
              <a:gd name="connsiteX2" fmla="*/ 726733 w 2516777"/>
              <a:gd name="connsiteY2" fmla="*/ 0 h 615676"/>
              <a:gd name="connsiteX3" fmla="*/ 1258389 w 2516777"/>
              <a:gd name="connsiteY3" fmla="*/ 0 h 615676"/>
              <a:gd name="connsiteX4" fmla="*/ 1813160 w 2516777"/>
              <a:gd name="connsiteY4" fmla="*/ 0 h 615676"/>
              <a:gd name="connsiteX5" fmla="*/ 2414162 w 2516777"/>
              <a:gd name="connsiteY5" fmla="*/ 0 h 615676"/>
              <a:gd name="connsiteX6" fmla="*/ 2516777 w 2516777"/>
              <a:gd name="connsiteY6" fmla="*/ 102615 h 615676"/>
              <a:gd name="connsiteX7" fmla="*/ 2516777 w 2516777"/>
              <a:gd name="connsiteY7" fmla="*/ 513061 h 615676"/>
              <a:gd name="connsiteX8" fmla="*/ 2414162 w 2516777"/>
              <a:gd name="connsiteY8" fmla="*/ 615676 h 615676"/>
              <a:gd name="connsiteX9" fmla="*/ 1905622 w 2516777"/>
              <a:gd name="connsiteY9" fmla="*/ 615676 h 615676"/>
              <a:gd name="connsiteX10" fmla="*/ 1281504 w 2516777"/>
              <a:gd name="connsiteY10" fmla="*/ 615676 h 615676"/>
              <a:gd name="connsiteX11" fmla="*/ 680502 w 2516777"/>
              <a:gd name="connsiteY11" fmla="*/ 615676 h 615676"/>
              <a:gd name="connsiteX12" fmla="*/ 102615 w 2516777"/>
              <a:gd name="connsiteY12" fmla="*/ 615676 h 615676"/>
              <a:gd name="connsiteX13" fmla="*/ 0 w 2516777"/>
              <a:gd name="connsiteY13" fmla="*/ 513061 h 615676"/>
              <a:gd name="connsiteX14" fmla="*/ 0 w 2516777"/>
              <a:gd name="connsiteY14" fmla="*/ 102615 h 61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615676" extrusionOk="0">
                <a:moveTo>
                  <a:pt x="0" y="102615"/>
                </a:moveTo>
                <a:cubicBezTo>
                  <a:pt x="4975" y="44756"/>
                  <a:pt x="45280" y="4060"/>
                  <a:pt x="102615" y="0"/>
                </a:cubicBezTo>
                <a:cubicBezTo>
                  <a:pt x="344642" y="-32532"/>
                  <a:pt x="600800" y="48023"/>
                  <a:pt x="726733" y="0"/>
                </a:cubicBezTo>
                <a:cubicBezTo>
                  <a:pt x="852666" y="-48023"/>
                  <a:pt x="1030176" y="53552"/>
                  <a:pt x="1258389" y="0"/>
                </a:cubicBezTo>
                <a:cubicBezTo>
                  <a:pt x="1486602" y="-53552"/>
                  <a:pt x="1545040" y="54430"/>
                  <a:pt x="1813160" y="0"/>
                </a:cubicBezTo>
                <a:cubicBezTo>
                  <a:pt x="2081280" y="-54430"/>
                  <a:pt x="2131476" y="64459"/>
                  <a:pt x="2414162" y="0"/>
                </a:cubicBezTo>
                <a:cubicBezTo>
                  <a:pt x="2465468" y="10036"/>
                  <a:pt x="2512433" y="57692"/>
                  <a:pt x="2516777" y="102615"/>
                </a:cubicBezTo>
                <a:cubicBezTo>
                  <a:pt x="2534806" y="275420"/>
                  <a:pt x="2479013" y="390119"/>
                  <a:pt x="2516777" y="513061"/>
                </a:cubicBezTo>
                <a:cubicBezTo>
                  <a:pt x="2522009" y="570393"/>
                  <a:pt x="2470511" y="609990"/>
                  <a:pt x="2414162" y="615676"/>
                </a:cubicBezTo>
                <a:cubicBezTo>
                  <a:pt x="2185683" y="638681"/>
                  <a:pt x="2126709" y="560791"/>
                  <a:pt x="1905622" y="615676"/>
                </a:cubicBezTo>
                <a:cubicBezTo>
                  <a:pt x="1684535" y="670561"/>
                  <a:pt x="1479768" y="612411"/>
                  <a:pt x="1281504" y="615676"/>
                </a:cubicBezTo>
                <a:cubicBezTo>
                  <a:pt x="1083240" y="618941"/>
                  <a:pt x="932873" y="546393"/>
                  <a:pt x="680502" y="615676"/>
                </a:cubicBezTo>
                <a:cubicBezTo>
                  <a:pt x="428131" y="684959"/>
                  <a:pt x="381470" y="583459"/>
                  <a:pt x="102615" y="615676"/>
                </a:cubicBezTo>
                <a:cubicBezTo>
                  <a:pt x="47298" y="617672"/>
                  <a:pt x="-5869" y="556571"/>
                  <a:pt x="0" y="513061"/>
                </a:cubicBezTo>
                <a:cubicBezTo>
                  <a:pt x="-43628" y="374230"/>
                  <a:pt x="47013" y="290263"/>
                  <a:pt x="0" y="102615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9" name="Graphic 38" descr="Close with solid fill">
            <a:extLst>
              <a:ext uri="{FF2B5EF4-FFF2-40B4-BE49-F238E27FC236}">
                <a16:creationId xmlns:a16="http://schemas.microsoft.com/office/drawing/2014/main" id="{2D334ECA-3493-475A-B222-AFC1EFB24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0619" y="2517135"/>
            <a:ext cx="607329" cy="607329"/>
          </a:xfrm>
          <a:prstGeom prst="rect">
            <a:avLst/>
          </a:prstGeom>
        </p:spPr>
      </p:pic>
      <p:pic>
        <p:nvPicPr>
          <p:cNvPr id="40" name="Graphic 39" descr="Close with solid fill">
            <a:extLst>
              <a:ext uri="{FF2B5EF4-FFF2-40B4-BE49-F238E27FC236}">
                <a16:creationId xmlns:a16="http://schemas.microsoft.com/office/drawing/2014/main" id="{A9240418-7C9D-4695-9174-2AD2304B8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38584" y="3804983"/>
            <a:ext cx="607329" cy="60732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F074B3-DD03-4244-9075-B4AE4758C0D8}"/>
              </a:ext>
            </a:extLst>
          </p:cNvPr>
          <p:cNvCxnSpPr>
            <a:cxnSpLocks/>
          </p:cNvCxnSpPr>
          <p:nvPr/>
        </p:nvCxnSpPr>
        <p:spPr>
          <a:xfrm>
            <a:off x="481155" y="3776797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580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C60B64-5457-4BEB-A7E7-C950622629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1682" y="1094845"/>
            <a:ext cx="2322567" cy="255432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C5E3B1-7C96-4E86-9FC4-58D8E791E8DE}"/>
              </a:ext>
            </a:extLst>
          </p:cNvPr>
          <p:cNvSpPr txBox="1"/>
          <p:nvPr/>
        </p:nvSpPr>
        <p:spPr>
          <a:xfrm flipH="1">
            <a:off x="8402945" y="739519"/>
            <a:ext cx="3462587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buAutoNum type="arabicParenR"/>
            </a:pPr>
            <a:r>
              <a:rPr lang="en-US" sz="1800" dirty="0">
                <a:solidFill>
                  <a:schemeClr val="bg1"/>
                </a:solidFill>
              </a:rPr>
              <a:t>Whenever possible, filter the dataset on the numeric value of a choice column, rather than the string.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pPr marL="457200" indent="-457200" algn="l">
              <a:buAutoNum type="arabicParenR"/>
            </a:pPr>
            <a:r>
              <a:rPr lang="en-US" sz="1800" dirty="0">
                <a:solidFill>
                  <a:schemeClr val="bg1"/>
                </a:solidFill>
              </a:rPr>
              <a:t>Normally a few choices are fine, but if there are a dozen or more being pulled in the query, consider returning only the integer value from Dataverse and using a calculated field to apply the label inside Power BI. – This improves speed and reduces the overall size of the query results.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B14F87-947B-4DF8-93F9-73A6C965C10B}"/>
              </a:ext>
            </a:extLst>
          </p:cNvPr>
          <p:cNvSpPr/>
          <p:nvPr/>
        </p:nvSpPr>
        <p:spPr bwMode="auto">
          <a:xfrm>
            <a:off x="5701304" y="1415561"/>
            <a:ext cx="526728" cy="2065058"/>
          </a:xfrm>
          <a:prstGeom prst="rect">
            <a:avLst/>
          </a:prstGeom>
          <a:blipFill dpi="0" rotWithShape="1">
            <a:blip r:embed="rId5">
              <a:alphaModFix amt="83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10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6483F8-7CC2-4083-B441-FFF86A84190A}"/>
              </a:ext>
            </a:extLst>
          </p:cNvPr>
          <p:cNvCxnSpPr>
            <a:cxnSpLocks/>
          </p:cNvCxnSpPr>
          <p:nvPr/>
        </p:nvCxnSpPr>
        <p:spPr>
          <a:xfrm>
            <a:off x="481155" y="4244009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73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854801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9346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7544C1-10F8-495B-8238-CE9B16F8F0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7225" y="683913"/>
            <a:ext cx="5624718" cy="409641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DC8AB57-9EC2-4055-BAAA-22AE44EA229D}"/>
              </a:ext>
            </a:extLst>
          </p:cNvPr>
          <p:cNvSpPr/>
          <p:nvPr/>
        </p:nvSpPr>
        <p:spPr bwMode="auto">
          <a:xfrm>
            <a:off x="9378088" y="3927272"/>
            <a:ext cx="1824340" cy="753823"/>
          </a:xfrm>
          <a:custGeom>
            <a:avLst/>
            <a:gdLst>
              <a:gd name="connsiteX0" fmla="*/ 0 w 1824340"/>
              <a:gd name="connsiteY0" fmla="*/ 125640 h 753823"/>
              <a:gd name="connsiteX1" fmla="*/ 125640 w 1824340"/>
              <a:gd name="connsiteY1" fmla="*/ 0 h 753823"/>
              <a:gd name="connsiteX2" fmla="*/ 681455 w 1824340"/>
              <a:gd name="connsiteY2" fmla="*/ 0 h 753823"/>
              <a:gd name="connsiteX3" fmla="*/ 1190077 w 1824340"/>
              <a:gd name="connsiteY3" fmla="*/ 0 h 753823"/>
              <a:gd name="connsiteX4" fmla="*/ 1698700 w 1824340"/>
              <a:gd name="connsiteY4" fmla="*/ 0 h 753823"/>
              <a:gd name="connsiteX5" fmla="*/ 1824340 w 1824340"/>
              <a:gd name="connsiteY5" fmla="*/ 125640 h 753823"/>
              <a:gd name="connsiteX6" fmla="*/ 1824340 w 1824340"/>
              <a:gd name="connsiteY6" fmla="*/ 628183 h 753823"/>
              <a:gd name="connsiteX7" fmla="*/ 1698700 w 1824340"/>
              <a:gd name="connsiteY7" fmla="*/ 753823 h 753823"/>
              <a:gd name="connsiteX8" fmla="*/ 1205808 w 1824340"/>
              <a:gd name="connsiteY8" fmla="*/ 753823 h 753823"/>
              <a:gd name="connsiteX9" fmla="*/ 681455 w 1824340"/>
              <a:gd name="connsiteY9" fmla="*/ 753823 h 753823"/>
              <a:gd name="connsiteX10" fmla="*/ 125640 w 1824340"/>
              <a:gd name="connsiteY10" fmla="*/ 753823 h 753823"/>
              <a:gd name="connsiteX11" fmla="*/ 0 w 1824340"/>
              <a:gd name="connsiteY11" fmla="*/ 628183 h 753823"/>
              <a:gd name="connsiteX12" fmla="*/ 0 w 1824340"/>
              <a:gd name="connsiteY12" fmla="*/ 125640 h 753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24340" h="753823" extrusionOk="0">
                <a:moveTo>
                  <a:pt x="0" y="125640"/>
                </a:moveTo>
                <a:cubicBezTo>
                  <a:pt x="-8542" y="50982"/>
                  <a:pt x="53938" y="868"/>
                  <a:pt x="125640" y="0"/>
                </a:cubicBezTo>
                <a:cubicBezTo>
                  <a:pt x="278872" y="-30577"/>
                  <a:pt x="428023" y="44764"/>
                  <a:pt x="681455" y="0"/>
                </a:cubicBezTo>
                <a:cubicBezTo>
                  <a:pt x="934888" y="-44764"/>
                  <a:pt x="974675" y="6712"/>
                  <a:pt x="1190077" y="0"/>
                </a:cubicBezTo>
                <a:cubicBezTo>
                  <a:pt x="1405479" y="-6712"/>
                  <a:pt x="1453049" y="46605"/>
                  <a:pt x="1698700" y="0"/>
                </a:cubicBezTo>
                <a:cubicBezTo>
                  <a:pt x="1762794" y="-17054"/>
                  <a:pt x="1826086" y="49790"/>
                  <a:pt x="1824340" y="125640"/>
                </a:cubicBezTo>
                <a:cubicBezTo>
                  <a:pt x="1864166" y="340188"/>
                  <a:pt x="1808703" y="523331"/>
                  <a:pt x="1824340" y="628183"/>
                </a:cubicBezTo>
                <a:cubicBezTo>
                  <a:pt x="1823763" y="692066"/>
                  <a:pt x="1765899" y="756866"/>
                  <a:pt x="1698700" y="753823"/>
                </a:cubicBezTo>
                <a:cubicBezTo>
                  <a:pt x="1470368" y="796225"/>
                  <a:pt x="1441312" y="710686"/>
                  <a:pt x="1205808" y="753823"/>
                </a:cubicBezTo>
                <a:cubicBezTo>
                  <a:pt x="970304" y="796960"/>
                  <a:pt x="832143" y="748731"/>
                  <a:pt x="681455" y="753823"/>
                </a:cubicBezTo>
                <a:cubicBezTo>
                  <a:pt x="530767" y="758915"/>
                  <a:pt x="322384" y="742537"/>
                  <a:pt x="125640" y="753823"/>
                </a:cubicBezTo>
                <a:cubicBezTo>
                  <a:pt x="58248" y="751849"/>
                  <a:pt x="16083" y="687202"/>
                  <a:pt x="0" y="628183"/>
                </a:cubicBezTo>
                <a:cubicBezTo>
                  <a:pt x="-42693" y="402986"/>
                  <a:pt x="10313" y="368829"/>
                  <a:pt x="0" y="125640"/>
                </a:cubicBezTo>
                <a:close/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564984-9F32-4A58-B942-28C61538515E}"/>
              </a:ext>
            </a:extLst>
          </p:cNvPr>
          <p:cNvCxnSpPr/>
          <p:nvPr/>
        </p:nvCxnSpPr>
        <p:spPr>
          <a:xfrm flipH="1">
            <a:off x="10073924" y="4475912"/>
            <a:ext cx="606626" cy="0"/>
          </a:xfrm>
          <a:prstGeom prst="straightConnector1">
            <a:avLst/>
          </a:prstGeom>
          <a:ln w="44450"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F2B817-3E73-4A7D-9E01-ADD09E7B9220}"/>
              </a:ext>
            </a:extLst>
          </p:cNvPr>
          <p:cNvCxnSpPr>
            <a:cxnSpLocks/>
          </p:cNvCxnSpPr>
          <p:nvPr/>
        </p:nvCxnSpPr>
        <p:spPr>
          <a:xfrm flipH="1" flipV="1">
            <a:off x="9021249" y="2259050"/>
            <a:ext cx="544179" cy="1623617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D7BE91-6603-4D2A-AF40-2B6082CC26DB}"/>
              </a:ext>
            </a:extLst>
          </p:cNvPr>
          <p:cNvCxnSpPr>
            <a:cxnSpLocks/>
          </p:cNvCxnSpPr>
          <p:nvPr/>
        </p:nvCxnSpPr>
        <p:spPr>
          <a:xfrm flipH="1" flipV="1">
            <a:off x="9021249" y="3445539"/>
            <a:ext cx="466120" cy="481734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8CC845C-69E6-44A2-8B5C-0A99A81BD191}"/>
              </a:ext>
            </a:extLst>
          </p:cNvPr>
          <p:cNvCxnSpPr>
            <a:cxnSpLocks/>
          </p:cNvCxnSpPr>
          <p:nvPr/>
        </p:nvCxnSpPr>
        <p:spPr>
          <a:xfrm>
            <a:off x="481155" y="4780327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027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711790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7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  <a:p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15DBEA-F871-426E-ABFC-30B1AC3492CB}"/>
              </a:ext>
            </a:extLst>
          </p:cNvPr>
          <p:cNvSpPr txBox="1"/>
          <p:nvPr/>
        </p:nvSpPr>
        <p:spPr>
          <a:xfrm flipH="1">
            <a:off x="5397911" y="3895337"/>
            <a:ext cx="649223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https://docs.microsoft.com/en-us/power-query/power-query-folding</a:t>
            </a:r>
            <a:endParaRPr lang="en-US" sz="1800" dirty="0">
              <a:solidFill>
                <a:schemeClr val="accent4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350793-B99B-42BF-A573-F9625D6326B1}"/>
              </a:ext>
            </a:extLst>
          </p:cNvPr>
          <p:cNvCxnSpPr>
            <a:cxnSpLocks/>
          </p:cNvCxnSpPr>
          <p:nvPr/>
        </p:nvCxnSpPr>
        <p:spPr>
          <a:xfrm>
            <a:off x="515123" y="5272847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685EE0-642F-4399-971F-97890BA75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245" y="676758"/>
            <a:ext cx="4292801" cy="3075345"/>
          </a:xfrm>
          <a:prstGeom prst="rect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2798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815798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7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Don’t forget the checkbox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EAB196-3A50-4793-9D8F-89D95DF4B0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45" t="24125" r="29052" b="13752"/>
          <a:stretch/>
        </p:blipFill>
        <p:spPr>
          <a:xfrm>
            <a:off x="5507534" y="1064514"/>
            <a:ext cx="2947417" cy="303423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5DBEA-F871-426E-ABFC-30B1AC3492CB}"/>
              </a:ext>
            </a:extLst>
          </p:cNvPr>
          <p:cNvSpPr txBox="1"/>
          <p:nvPr/>
        </p:nvSpPr>
        <p:spPr>
          <a:xfrm flipH="1">
            <a:off x="9014342" y="890451"/>
            <a:ext cx="2588695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</a:rPr>
              <a:t>After Publishing the Report, you’ll need to set up the credentials for the dataset.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pPr algn="l"/>
            <a:r>
              <a:rPr lang="en-US" sz="1800" dirty="0">
                <a:solidFill>
                  <a:schemeClr val="bg1"/>
                </a:solidFill>
              </a:rPr>
              <a:t>Be sure to click the checkbox to ensure report viewers will see the report filtered to the data they have permission to see within Dataverse.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085C8A0-27CC-453F-A6B3-2FDF55975D1D}"/>
              </a:ext>
            </a:extLst>
          </p:cNvPr>
          <p:cNvSpPr/>
          <p:nvPr/>
        </p:nvSpPr>
        <p:spPr bwMode="auto">
          <a:xfrm>
            <a:off x="4948143" y="3142040"/>
            <a:ext cx="692092" cy="445479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350793-B99B-42BF-A573-F9625D6326B1}"/>
              </a:ext>
            </a:extLst>
          </p:cNvPr>
          <p:cNvCxnSpPr>
            <a:cxnSpLocks/>
          </p:cNvCxnSpPr>
          <p:nvPr/>
        </p:nvCxnSpPr>
        <p:spPr>
          <a:xfrm>
            <a:off x="489590" y="575623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022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/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Resources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3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2" name="Rectangle 74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5400">
                <a:solidFill>
                  <a:srgbClr val="FFFFFF"/>
                </a:solidFill>
                <a:ea typeface="+mj-ea"/>
                <a:cs typeface="+mj-cs"/>
              </a:rPr>
              <a:t>Agenda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30" name="Text Placeholder 6">
            <a:extLst>
              <a:ext uri="{FF2B5EF4-FFF2-40B4-BE49-F238E27FC236}">
                <a16:creationId xmlns:a16="http://schemas.microsoft.com/office/drawing/2014/main" id="{EFE9E920-5986-4CC3-8C21-83374ADB17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7333337"/>
              </p:ext>
            </p:extLst>
          </p:nvPr>
        </p:nvGraphicFramePr>
        <p:xfrm>
          <a:off x="838200" y="2004446"/>
          <a:ext cx="10515600" cy="4176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7856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Developing Power BI </a:t>
            </a:r>
            <a:br>
              <a:rPr lang="en-US" dirty="0"/>
            </a:br>
            <a:r>
              <a:rPr lang="en-US" dirty="0"/>
              <a:t>for Dataverse + Power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01956-8401-4C09-A8EC-BD4CC52A9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2243"/>
            <a:ext cx="6224039" cy="41847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YouTube: Hands-on presentation for Power BI Dev Camp</a:t>
            </a:r>
            <a:br>
              <a:rPr lang="en-US" dirty="0"/>
            </a:br>
            <a:r>
              <a:rPr lang="en-US" sz="2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https://www.youtube.com/watch?v=9ZGpK2waM5Y</a:t>
            </a:r>
            <a:endParaRPr lang="en-US" sz="2200" dirty="0"/>
          </a:p>
          <a:p>
            <a:pPr marL="0" indent="0">
              <a:buNone/>
            </a:pPr>
            <a:b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Power BI PBIX template reports</a:t>
            </a:r>
            <a:br>
              <a:rPr lang="en-US" dirty="0"/>
            </a:br>
            <a:r>
              <a:rPr lang="en-US" sz="2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https://github.com/PowerBiDevCamp/Camp-Sessions/tree/master/PBIX</a:t>
            </a:r>
            <a:br>
              <a:rPr lang="en-US" sz="2200" dirty="0"/>
            </a:br>
            <a:endParaRPr lang="en-US" sz="2200" dirty="0"/>
          </a:p>
          <a:p>
            <a:pPr marL="0" lvl="0" indent="0">
              <a:buNone/>
            </a:pP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PowerPoint deck:</a:t>
            </a:r>
            <a:br>
              <a:rPr lang="en-US" dirty="0"/>
            </a:br>
            <a:r>
              <a:rPr lang="en-US" sz="2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https://github.com/PowerBiDevCamp/Camp-Sessions/raw/master/Session%2014%20-%20Power%20BI%20with%20Dataverse.pptx</a:t>
            </a:r>
            <a:r>
              <a:rPr lang="en-US" sz="2200" dirty="0"/>
              <a:t>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151566-EE8C-4303-A8AC-B8C3AB65907E}"/>
              </a:ext>
            </a:extLst>
          </p:cNvPr>
          <p:cNvSpPr txBox="1"/>
          <p:nvPr/>
        </p:nvSpPr>
        <p:spPr>
          <a:xfrm>
            <a:off x="889045" y="2574906"/>
            <a:ext cx="5676241" cy="353508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90000"/>
              </a:lnSpc>
              <a:spcBef>
                <a:spcPts val="1200"/>
              </a:spcBef>
              <a:buSzPts val="1000"/>
              <a:tabLst>
                <a:tab pos="457200" algn="l"/>
              </a:tabLst>
            </a:pPr>
            <a:endParaRPr lang="en-US" sz="2000" dirty="0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B035C5ED-9FE5-4E5E-BC30-253D4FBD8E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2239" y="3141652"/>
            <a:ext cx="4632995" cy="2606060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1043805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842" y="365125"/>
            <a:ext cx="1056395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Microsoft Learn: design effective reports in Power BI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4A2DE9-579D-4F5F-80DC-6FCB97BFB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842" y="2017833"/>
            <a:ext cx="5971442" cy="3992075"/>
          </a:xfrm>
        </p:spPr>
        <p:txBody>
          <a:bodyPr>
            <a:normAutofit/>
          </a:bodyPr>
          <a:lstStyle/>
          <a:p>
            <a:pPr lvl="0"/>
            <a:r>
              <a:rPr lang="en-US" sz="2400" dirty="0"/>
              <a:t>Just like designers are rarely developers</a:t>
            </a:r>
            <a:r>
              <a:rPr lang="en-US" sz="2400"/>
              <a:t>, developers </a:t>
            </a:r>
            <a:r>
              <a:rPr lang="en-US" sz="2400" dirty="0"/>
              <a:t>are rarely aesthetically gifted designers – but delivering an un-designed (or poorly designed report) is almost never an effective result for the end-user.</a:t>
            </a:r>
          </a:p>
          <a:p>
            <a:pPr lvl="0"/>
            <a:r>
              <a:rPr lang="en-US" sz="2400" dirty="0"/>
              <a:t>The needed skill can be learned and applied by following a straightforward process to design and deliver compelling Power BI reports. </a:t>
            </a:r>
          </a:p>
          <a:p>
            <a:pPr lvl="0"/>
            <a:r>
              <a:rPr lang="en-US" sz="2400" dirty="0"/>
              <a:t>Proven design process created by leading report design experts.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151566-EE8C-4303-A8AC-B8C3AB65907E}"/>
              </a:ext>
            </a:extLst>
          </p:cNvPr>
          <p:cNvSpPr txBox="1"/>
          <p:nvPr/>
        </p:nvSpPr>
        <p:spPr>
          <a:xfrm>
            <a:off x="5596502" y="2405894"/>
            <a:ext cx="5754895" cy="216610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t">
            <a:normAutofit/>
          </a:bodyPr>
          <a:lstStyle/>
          <a:p>
            <a:pPr lvl="0" indent="-228600">
              <a:lnSpc>
                <a:spcPct val="90000"/>
              </a:lnSpc>
              <a:spcBef>
                <a:spcPts val="1200"/>
              </a:spcBef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1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B3E488-31B1-4BCB-82AD-DDCF9B91D4FA}"/>
              </a:ext>
            </a:extLst>
          </p:cNvPr>
          <p:cNvSpPr txBox="1"/>
          <p:nvPr/>
        </p:nvSpPr>
        <p:spPr>
          <a:xfrm>
            <a:off x="838200" y="1295884"/>
            <a:ext cx="10189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https://docs.microsoft.com/en-us/learn/paths/power-bi-effective/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634890D4-E39E-4FA9-B956-F9656F130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4523" y="2090223"/>
            <a:ext cx="4323635" cy="3102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317906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b="1" kern="1200" spc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Microsoft Docs</a:t>
            </a:r>
            <a:endParaRPr lang="en-US" sz="4000" b="1" kern="120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3E8483-92C5-44D3-B8AD-57FF80F49CB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37826" y="-6"/>
            <a:ext cx="8154173" cy="68478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Use SQL to query data (</a:t>
            </a:r>
            <a:r>
              <a:rPr lang="en-US" sz="1600" b="1" i="0" u="none" strike="noStrike" dirty="0">
                <a:solidFill>
                  <a:schemeClr val="accent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)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How Dataverse SQL differs from Transact-SQL (</a:t>
            </a:r>
            <a:r>
              <a:rPr lang="en-US" sz="1600" b="1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Use Power BI with Dataverse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Overview (</a:t>
            </a:r>
            <a:r>
              <a:rPr lang="en-US" sz="1600" b="1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View table data in Power BI Desktop (</a:t>
            </a:r>
            <a:r>
              <a:rPr lang="en-US" sz="1600" b="1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Query Dataverse connector (</a:t>
            </a:r>
            <a:r>
              <a:rPr lang="en-US" sz="1600" b="1" dirty="0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 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Embedding Power BI into Power Apps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Create or edit a Power BI embedded system dashboard (</a:t>
            </a:r>
            <a:r>
              <a:rPr lang="en-US" sz="1600" b="1" dirty="0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Add or edit Power BI visualizations on your dashboard (</a:t>
            </a:r>
            <a:r>
              <a:rPr lang="en-US" sz="1600" b="1" dirty="0">
                <a:solidFill>
                  <a:schemeClr val="accen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Embed a Power BI report in a model-driven app main form (</a:t>
            </a:r>
            <a:r>
              <a:rPr lang="en-US" sz="1600" b="1" dirty="0">
                <a:solidFill>
                  <a:schemeClr val="accent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BI tile control in Power Apps (</a:t>
            </a:r>
            <a:r>
              <a:rPr lang="en-US" sz="1600" b="1" dirty="0">
                <a:solidFill>
                  <a:schemeClr val="accent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Embedding Power BI into Dynamics 365 Finance and Operations apps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Analytical Workspaces (using Power BI Embedded) (</a:t>
            </a:r>
            <a:r>
              <a:rPr lang="en-US" sz="1600" b="1" dirty="0">
                <a:solidFill>
                  <a:schemeClr val="accent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5720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BI Embedded integration (</a:t>
            </a:r>
            <a:r>
              <a:rPr lang="en-US" sz="1600" b="1" dirty="0">
                <a:solidFill>
                  <a:schemeClr val="accent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Customize embedded reports in analytical workspaces (</a:t>
            </a:r>
            <a:r>
              <a:rPr lang="en-US" sz="1600" b="1" dirty="0">
                <a:solidFill>
                  <a:schemeClr val="accent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Power BI DirectQuery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DirectQuery model guidance in Power BI Desktop  (</a:t>
            </a:r>
            <a:r>
              <a:rPr lang="en-US" sz="1600" b="1" dirty="0">
                <a:solidFill>
                  <a:schemeClr val="accent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5720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DirectQuery model troubleshooting in Power BI Desktop (</a:t>
            </a:r>
            <a:r>
              <a:rPr lang="en-US" sz="1600" b="1" dirty="0">
                <a:solidFill>
                  <a:schemeClr val="accent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26365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40006-569F-4915-9A92-A1E43AD93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49" y="1009740"/>
            <a:ext cx="3735605" cy="3527591"/>
          </a:xfrm>
        </p:spPr>
        <p:txBody>
          <a:bodyPr anchor="b">
            <a:norm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</a:rPr>
              <a:t>As a Dynamics/Power Apps/Dataverse Expert: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Why should I care about this?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B12A1A1C-7C13-44CF-8442-3D06B8E6C23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22954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7D902D-1333-463E-BB5A-2BE7D4FBA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380" y="-13924"/>
            <a:ext cx="11995598" cy="29933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72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Thank you!</a:t>
            </a:r>
            <a:br>
              <a:rPr lang="en-US" sz="4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</a:br>
            <a:r>
              <a:rPr lang="en-US" sz="4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https://github.com/mscottsewell/PowerBI-Dataverse</a:t>
            </a:r>
            <a:endParaRPr lang="en-US" sz="4800" b="1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9563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7" y="818984"/>
            <a:ext cx="7350064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Power BI integration in </a:t>
            </a:r>
            <a:b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Power Apps &amp; Dynamics 365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93E9C2-10DC-49E4-821B-A5B10FD50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874" y="4797188"/>
            <a:ext cx="6051236" cy="1241828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69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6801FCB-D339-4318-8347-3CB7A0A7F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368213"/>
              </p:ext>
            </p:extLst>
          </p:nvPr>
        </p:nvGraphicFramePr>
        <p:xfrm>
          <a:off x="586738" y="1381972"/>
          <a:ext cx="11018522" cy="2834640"/>
        </p:xfrm>
        <a:graphic>
          <a:graphicData uri="http://schemas.openxmlformats.org/drawingml/2006/table">
            <a:tbl>
              <a:tblPr firstRow="1" firstCol="1" bandRow="1"/>
              <a:tblGrid>
                <a:gridCol w="2766590">
                  <a:extLst>
                    <a:ext uri="{9D8B030D-6E8A-4147-A177-3AD203B41FA5}">
                      <a16:colId xmlns:a16="http://schemas.microsoft.com/office/drawing/2014/main" val="1421862971"/>
                    </a:ext>
                  </a:extLst>
                </a:gridCol>
                <a:gridCol w="2766590">
                  <a:extLst>
                    <a:ext uri="{9D8B030D-6E8A-4147-A177-3AD203B41FA5}">
                      <a16:colId xmlns:a16="http://schemas.microsoft.com/office/drawing/2014/main" val="4111307334"/>
                    </a:ext>
                  </a:extLst>
                </a:gridCol>
                <a:gridCol w="2179018">
                  <a:extLst>
                    <a:ext uri="{9D8B030D-6E8A-4147-A177-3AD203B41FA5}">
                      <a16:colId xmlns:a16="http://schemas.microsoft.com/office/drawing/2014/main" val="1427782778"/>
                    </a:ext>
                  </a:extLst>
                </a:gridCol>
                <a:gridCol w="1616452">
                  <a:extLst>
                    <a:ext uri="{9D8B030D-6E8A-4147-A177-3AD203B41FA5}">
                      <a16:colId xmlns:a16="http://schemas.microsoft.com/office/drawing/2014/main" val="1868537"/>
                    </a:ext>
                  </a:extLst>
                </a:gridCol>
                <a:gridCol w="1689872">
                  <a:extLst>
                    <a:ext uri="{9D8B030D-6E8A-4147-A177-3AD203B41FA5}">
                      <a16:colId xmlns:a16="http://schemas.microsoft.com/office/drawing/2014/main" val="1226463574"/>
                    </a:ext>
                  </a:extLst>
                </a:gridCol>
              </a:tblGrid>
              <a:tr h="37840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Platform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Report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Dashboard </a:t>
                      </a:r>
                      <a:r>
                        <a:rPr lang="en-US" sz="1800" b="1" i="1" u="sng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Tile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496025"/>
                  </a:ext>
                </a:extLst>
              </a:tr>
              <a:tr h="217969">
                <a:tc rowSpan="6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System 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fr-F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✔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fr-F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✔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3991377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Personal 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✔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✔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4709897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Main form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fr-F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✔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5886550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Custom page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869920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Canvas app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fr-F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fr-F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5640184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Portal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7854772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6D70262D-992A-49A0-B005-17C3A2E75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Power BI in Power Apps &amp; Dynamics 365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4BF006-6E70-44FA-AA2E-351EF126CA56}"/>
              </a:ext>
            </a:extLst>
          </p:cNvPr>
          <p:cNvSpPr txBox="1">
            <a:spLocks/>
          </p:cNvSpPr>
          <p:nvPr/>
        </p:nvSpPr>
        <p:spPr>
          <a:xfrm>
            <a:off x="838200" y="4619959"/>
            <a:ext cx="10767060" cy="609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Apps and Power Automate in Power BI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793F362-7A86-4303-B523-BDF5EA857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209299"/>
              </p:ext>
            </p:extLst>
          </p:nvPr>
        </p:nvGraphicFramePr>
        <p:xfrm>
          <a:off x="586740" y="5229357"/>
          <a:ext cx="11018520" cy="1251958"/>
        </p:xfrm>
        <a:graphic>
          <a:graphicData uri="http://schemas.openxmlformats.org/drawingml/2006/table">
            <a:tbl>
              <a:tblPr firstRow="1" firstCol="1" bandRow="1"/>
              <a:tblGrid>
                <a:gridCol w="3727442">
                  <a:extLst>
                    <a:ext uri="{9D8B030D-6E8A-4147-A177-3AD203B41FA5}">
                      <a16:colId xmlns:a16="http://schemas.microsoft.com/office/drawing/2014/main" val="2647928973"/>
                    </a:ext>
                  </a:extLst>
                </a:gridCol>
                <a:gridCol w="3500537">
                  <a:extLst>
                    <a:ext uri="{9D8B030D-6E8A-4147-A177-3AD203B41FA5}">
                      <a16:colId xmlns:a16="http://schemas.microsoft.com/office/drawing/2014/main" val="3987352471"/>
                    </a:ext>
                  </a:extLst>
                </a:gridCol>
                <a:gridCol w="3790541">
                  <a:extLst>
                    <a:ext uri="{9D8B030D-6E8A-4147-A177-3AD203B41FA5}">
                      <a16:colId xmlns:a16="http://schemas.microsoft.com/office/drawing/2014/main" val="3511237884"/>
                    </a:ext>
                  </a:extLst>
                </a:gridCol>
              </a:tblGrid>
              <a:tr h="58484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BI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  <a:p>
                      <a:pPr mar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canvas app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Automate </a:t>
                      </a:r>
                    </a:p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cloud 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149313"/>
                  </a:ext>
                </a:extLst>
              </a:tr>
              <a:tr h="61187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Report visual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fr-F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✔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842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3675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358580" cy="554038"/>
          </a:xfrm>
        </p:spPr>
        <p:txBody>
          <a:bodyPr>
            <a:normAutofit fontScale="90000"/>
          </a:bodyPr>
          <a:lstStyle/>
          <a:p>
            <a:r>
              <a:rPr lang="en-US" dirty="0"/>
              <a:t>Displaying a Power BI report in a dashboard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706343"/>
            <a:ext cx="4114800" cy="4114800"/>
          </a:xfrm>
        </p:spPr>
        <p:txBody>
          <a:bodyPr/>
          <a:lstStyle/>
          <a:p>
            <a:r>
              <a:rPr lang="en-US" dirty="0"/>
              <a:t>Welcome your app users with user-contextualized insights.</a:t>
            </a:r>
          </a:p>
          <a:p>
            <a:endParaRPr lang="en-US" dirty="0"/>
          </a:p>
          <a:p>
            <a:r>
              <a:rPr lang="en-US" dirty="0"/>
              <a:t>Act on the data presented in the report by integrating flows and canvas app visuals.</a:t>
            </a:r>
          </a:p>
        </p:txBody>
      </p:sp>
      <p:pic>
        <p:nvPicPr>
          <p:cNvPr id="2" name="Picture 1" descr="Chart&#10;&#10;Description automatically generated with medium confidence">
            <a:extLst>
              <a:ext uri="{FF2B5EF4-FFF2-40B4-BE49-F238E27FC236}">
                <a16:creationId xmlns:a16="http://schemas.microsoft.com/office/drawing/2014/main" id="{DD838190-B4FA-4677-844A-0A72AF8B8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1371600"/>
            <a:ext cx="6238219" cy="420624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934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C84EC886-4E0E-47A7-B171-8C4038FFA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1371600"/>
            <a:ext cx="6238217" cy="420624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Displaying a Power BI report in a main form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Reports in forms can be contextualized to the record, offering a 360 view.</a:t>
            </a:r>
          </a:p>
          <a:p>
            <a:endParaRPr lang="en-US" dirty="0"/>
          </a:p>
          <a:p>
            <a:r>
              <a:rPr lang="en-US" dirty="0"/>
              <a:t>Multiple data sources can be used to visualize data beyond what is stored in Dataverse.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500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Embedding a Power BI report into a dashboard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Official documentation:</a:t>
            </a:r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 or edit a Power BI embedded system dashboard</a:t>
            </a:r>
            <a:endParaRPr lang="en-US" dirty="0"/>
          </a:p>
          <a:p>
            <a:endParaRPr lang="en-US" dirty="0"/>
          </a:p>
          <a:p>
            <a:r>
              <a:rPr lang="en-US" dirty="0"/>
              <a:t>Use environment variables to point to different Power BI workspaces and reports in  dev/test/prod etc.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D36876-D057-46E4-87BF-C9ADEB02D3B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144AAA-EB91-4D44-9B63-4EB356B25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0" y="1371600"/>
            <a:ext cx="6217920" cy="428301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14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Embedding a Power BI report into a main form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477963"/>
            <a:ext cx="3856037" cy="3457870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400" dirty="0"/>
              <a:t>Official documentation:</a:t>
            </a:r>
          </a:p>
          <a:p>
            <a:r>
              <a:rPr lang="en-US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Embed a Power BI report in a model-driven app main form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Easiest way: XrmToolBox and the Power BI Embedder tool</a:t>
            </a:r>
          </a:p>
          <a:p>
            <a:pPr lvl="1"/>
            <a:r>
              <a:rPr lang="fr-FR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 BI </a:t>
            </a:r>
            <a:r>
              <a:rPr lang="fr-FR" sz="20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Embedder</a:t>
            </a:r>
            <a:r>
              <a:rPr lang="fr-FR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for XrmToolBox - Dynamics Ninja</a:t>
            </a:r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441521-F1AF-4557-BFCC-2D37933ABFF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20" y="1371600"/>
            <a:ext cx="6000532" cy="429768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 descr="Avatar">
            <a:extLst>
              <a:ext uri="{FF2B5EF4-FFF2-40B4-BE49-F238E27FC236}">
                <a16:creationId xmlns:a16="http://schemas.microsoft.com/office/drawing/2014/main" id="{D8C9010D-2E9F-4999-B704-1B526304E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20" y="5084840"/>
            <a:ext cx="900000" cy="90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B83D45-94CB-4A64-836B-5984E9A8EF3F}"/>
              </a:ext>
            </a:extLst>
          </p:cNvPr>
          <p:cNvSpPr txBox="1"/>
          <p:nvPr/>
        </p:nvSpPr>
        <p:spPr>
          <a:xfrm>
            <a:off x="1419569" y="5052718"/>
            <a:ext cx="2039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Ivan Ficko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306E1D0-924E-4D20-BBEF-98165D48E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625" y="5477361"/>
            <a:ext cx="89227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47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2182</Words>
  <Application>Microsoft Office PowerPoint</Application>
  <PresentationFormat>Widescreen</PresentationFormat>
  <Paragraphs>349</Paragraphs>
  <Slides>34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Calibri Light</vt:lpstr>
      <vt:lpstr>Consolas</vt:lpstr>
      <vt:lpstr>Lucida Console</vt:lpstr>
      <vt:lpstr>Segoe UI</vt:lpstr>
      <vt:lpstr>Wingdings</vt:lpstr>
      <vt:lpstr>Office Theme</vt:lpstr>
      <vt:lpstr>Dynamics 365/Power Apps  + Power BI</vt:lpstr>
      <vt:lpstr>As a Dynamics/Power Apps/Dataverse Expert: Why should I care about this?</vt:lpstr>
      <vt:lpstr>Agenda</vt:lpstr>
      <vt:lpstr>Power BI integration in  Power Apps &amp; Dynamics 365</vt:lpstr>
      <vt:lpstr>Power BI in Power Apps &amp; Dynamics 365</vt:lpstr>
      <vt:lpstr>Displaying a Power BI report in a dashboard</vt:lpstr>
      <vt:lpstr>Displaying a Power BI report in a main form</vt:lpstr>
      <vt:lpstr>Embedding a Power BI report into a dashboard</vt:lpstr>
      <vt:lpstr>Embedding a Power BI report into a main form</vt:lpstr>
      <vt:lpstr>Reporting options on Dataverse data</vt:lpstr>
      <vt:lpstr>Reporting options on Dataverse data</vt:lpstr>
      <vt:lpstr>Dataverse connector in Power Query</vt:lpstr>
      <vt:lpstr>Azure Synapse Link for Dataverse </vt:lpstr>
      <vt:lpstr>Q: Which connection is ‘right’ for my use case?  A: It depends.</vt:lpstr>
      <vt:lpstr>Connecting Power BI to Dataverse</vt:lpstr>
      <vt:lpstr>Dataverse connector in Power BI</vt:lpstr>
      <vt:lpstr>Creating Dataverse SQL-based Power BI reports</vt:lpstr>
      <vt:lpstr>Preparing your Dataverse SQL statements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Resources</vt:lpstr>
      <vt:lpstr>Developing Power BI  for Dataverse + Power Apps</vt:lpstr>
      <vt:lpstr>Microsoft Learn: design effective reports in Power BI</vt:lpstr>
      <vt:lpstr>Microsoft Docs</vt:lpstr>
      <vt:lpstr>As a Dynamics/Power Apps/Dataverse Expert: Why should I care about this?</vt:lpstr>
      <vt:lpstr>Thank you! https://github.com/mscottsewell/PowerBI-Dataverse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2021-11-18T22:14:50Z</dcterms:created>
  <dcterms:modified xsi:type="dcterms:W3CDTF">2021-11-19T18:36:03Z</dcterms:modified>
  <cp:category/>
</cp:coreProperties>
</file>